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5" r:id="rId4"/>
    <p:sldId id="266" r:id="rId5"/>
    <p:sldId id="258" r:id="rId6"/>
    <p:sldId id="259" r:id="rId7"/>
    <p:sldId id="267" r:id="rId8"/>
    <p:sldId id="268" r:id="rId9"/>
    <p:sldId id="260" r:id="rId10"/>
    <p:sldId id="261" r:id="rId11"/>
    <p:sldId id="269" r:id="rId12"/>
    <p:sldId id="270" r:id="rId13"/>
    <p:sldId id="262" r:id="rId14"/>
    <p:sldId id="264" r:id="rId15"/>
    <p:sldId id="271" r:id="rId16"/>
    <p:sldId id="273" r:id="rId17"/>
    <p:sldId id="274" r:id="rId18"/>
    <p:sldId id="276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4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696" y="-104"/>
      </p:cViewPr>
      <p:guideLst>
        <p:guide orient="horz" pos="323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DB622-2C18-114A-AF7E-21E970CE57F2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74424-D7AC-BC44-80FE-FC4EEEB229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457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978F3-6109-7B40-91D7-7FC19ED757AB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8F27-66C7-8543-9A3D-5151E53E59D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6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8F27-66C7-8543-9A3D-5151E53E59D2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03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991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32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490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88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64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54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754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19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246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6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045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FCEDE-0581-AC45-985F-C6FA056F5529}" type="datetimeFigureOut">
              <a:rPr lang="en-US" smtClean="0"/>
              <a:t>01/09/15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6EF1C-D040-B240-A769-07F3AC48171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349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Temakort om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2846376"/>
            <a:ext cx="9144001" cy="17525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784051" y="3062517"/>
            <a:ext cx="7728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 smtClean="0"/>
              <a:t>Formålet </a:t>
            </a:r>
            <a:r>
              <a:rPr lang="da-DK" i="1" dirty="0"/>
              <a:t>med disse kort er at hjælpe undervisere med at gentænke deres praksis for </a:t>
            </a:r>
            <a:r>
              <a:rPr lang="da-DK" i="1" dirty="0" smtClean="0"/>
              <a:t>opgaver og </a:t>
            </a:r>
            <a:r>
              <a:rPr lang="da-DK" i="1" dirty="0"/>
              <a:t>feedback på nye måder som hjælper  deres </a:t>
            </a:r>
            <a:r>
              <a:rPr lang="da-DK" i="1" dirty="0" smtClean="0"/>
              <a:t>studerende med  </a:t>
            </a:r>
            <a:r>
              <a:rPr lang="da-DK" i="1" dirty="0"/>
              <a:t>at udvikle evnen til at tage ansvar for deres egen læring og dermed forbedre kvaliteten af deres læringsoplevelse.  </a:t>
            </a:r>
            <a:endParaRPr lang="da-DK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Fremstillet af Professor David Nicol til REAP</a:t>
            </a:r>
            <a:r>
              <a:rPr lang="da-DK" dirty="0">
                <a:solidFill>
                  <a:schemeClr val="bg1"/>
                </a:solidFill>
              </a:rPr>
              <a:t>-projektet </a:t>
            </a:r>
            <a:r>
              <a:rPr lang="da-DK" dirty="0" smtClean="0">
                <a:solidFill>
                  <a:schemeClr val="bg1"/>
                </a:solidFill>
              </a:rPr>
              <a:t>&lt;http</a:t>
            </a:r>
            <a:r>
              <a:rPr lang="da-DK" dirty="0">
                <a:solidFill>
                  <a:schemeClr val="bg1"/>
                </a:solidFill>
              </a:rPr>
              <a:t>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 smtClean="0">
                <a:solidFill>
                  <a:schemeClr val="bg1"/>
                </a:solidFill>
              </a:rPr>
              <a:t>&gt; </a:t>
            </a:r>
            <a:endParaRPr lang="da-DK" i="1" dirty="0" smtClean="0">
              <a:solidFill>
                <a:schemeClr val="bg1"/>
              </a:solidFill>
            </a:endParaRPr>
          </a:p>
          <a:p>
            <a:r>
              <a:rPr lang="da-DK" i="1" dirty="0" smtClean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559" y="1748069"/>
            <a:ext cx="7863771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FFFF"/>
                </a:solidFill>
              </a:rPr>
              <a:t>Opgaver og feedback som er hensigtsmæssigt tilrettelagt engagerer de studerende og giver mulighed for vigtige feedback-dialoger de studerende imellem såvel som mellem underviser og studerende. 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3605" y="1040183"/>
            <a:ext cx="6580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ctr"/>
            <a:r>
              <a:rPr lang="da-DK" sz="4000" b="1" dirty="0">
                <a:solidFill>
                  <a:srgbClr val="FFFFFF"/>
                </a:solidFill>
              </a:rPr>
              <a:t>O</a:t>
            </a:r>
            <a:r>
              <a:rPr lang="da-DK" sz="4000" b="1" dirty="0" smtClean="0">
                <a:solidFill>
                  <a:srgbClr val="FFFFFF"/>
                </a:solidFill>
              </a:rPr>
              <a:t>pgaver og feedback</a:t>
            </a:r>
          </a:p>
        </p:txBody>
      </p:sp>
    </p:spTree>
    <p:extLst>
      <p:ext uri="{BB962C8B-B14F-4D97-AF65-F5344CB8AC3E}">
        <p14:creationId xmlns:p14="http://schemas.microsoft.com/office/powerpoint/2010/main" val="107376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2846376"/>
            <a:ext cx="9144001" cy="17525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2" name="Rectangle 1"/>
          <p:cNvSpPr/>
          <p:nvPr/>
        </p:nvSpPr>
        <p:spPr>
          <a:xfrm>
            <a:off x="4481311" y="378463"/>
            <a:ext cx="1846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4000" dirty="0" smtClean="0">
                <a:solidFill>
                  <a:srgbClr val="FFFFFF"/>
                </a:solidFill>
              </a:rPr>
              <a:t> 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0287" y="691046"/>
            <a:ext cx="69713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4000" b="1" dirty="0" smtClean="0">
                <a:solidFill>
                  <a:srgbClr val="FFFFFF"/>
                </a:solidFill>
              </a:rPr>
              <a:t>Motivér </a:t>
            </a:r>
            <a:r>
              <a:rPr lang="da-DK" sz="4000" b="1" dirty="0">
                <a:solidFill>
                  <a:srgbClr val="FFFFFF"/>
                </a:solidFill>
              </a:rPr>
              <a:t>til interaktion og dialog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16488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a-DK" dirty="0">
                <a:solidFill>
                  <a:srgbClr val="FFFFFF"/>
                </a:solidFill>
              </a:rPr>
              <a:t>Motiver til interaktion og dialog om læringen (peer-</a:t>
            </a:r>
            <a:r>
              <a:rPr lang="da-DK" dirty="0" smtClean="0">
                <a:solidFill>
                  <a:srgbClr val="FFFFFF"/>
                </a:solidFill>
              </a:rPr>
              <a:t>feedback </a:t>
            </a:r>
            <a:r>
              <a:rPr lang="da-DK" dirty="0">
                <a:solidFill>
                  <a:srgbClr val="FFFFFF"/>
                </a:solidFill>
              </a:rPr>
              <a:t>og feedback fra </a:t>
            </a:r>
            <a:r>
              <a:rPr lang="da-DK" dirty="0" smtClean="0">
                <a:solidFill>
                  <a:srgbClr val="FFFFFF"/>
                </a:solidFill>
              </a:rPr>
              <a:t>underviser)</a:t>
            </a:r>
            <a:r>
              <a:rPr lang="da-DK" dirty="0">
                <a:solidFill>
                  <a:srgbClr val="FFFFFF"/>
                </a:solidFill>
              </a:rPr>
              <a:t>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4050" y="3203830"/>
            <a:ext cx="7539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Hvilke muligheder er der for at give feedback i dialog (peer-feedback og feedback fra </a:t>
            </a:r>
            <a:r>
              <a:rPr lang="da-DK" i="1" dirty="0" smtClean="0"/>
              <a:t>underviser) </a:t>
            </a:r>
            <a:r>
              <a:rPr lang="da-DK" i="1" dirty="0"/>
              <a:t>om besvarelser på </a:t>
            </a:r>
            <a:r>
              <a:rPr lang="da-DK" i="1" dirty="0" smtClean="0"/>
              <a:t>opgaver </a:t>
            </a:r>
            <a:r>
              <a:rPr lang="da-DK" i="1" dirty="0"/>
              <a:t>i dit kursus?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535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9622"/>
            <a:ext cx="9142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Få de studerende til at bruge deres feedback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8" y="1080709"/>
            <a:ext cx="9140825" cy="2677656"/>
          </a:xfrm>
          <a:prstGeom prst="rect">
            <a:avLst/>
          </a:prstGeom>
        </p:spPr>
        <p:txBody>
          <a:bodyPr wrap="square" numCol="2" spcCol="72000">
            <a:spAutoFit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</a:t>
            </a:r>
            <a:r>
              <a:rPr lang="da-DK" sz="1500" dirty="0" smtClean="0"/>
              <a:t>mulighed </a:t>
            </a:r>
            <a:r>
              <a:rPr lang="da-DK" sz="1500" dirty="0"/>
              <a:t>for at aflevere en opgave igen </a:t>
            </a:r>
            <a:endParaRPr lang="da-DK" sz="1500" dirty="0" smtClean="0"/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Vent </a:t>
            </a:r>
            <a:r>
              <a:rPr lang="da-DK" sz="1500" dirty="0"/>
              <a:t>med at give </a:t>
            </a:r>
            <a:r>
              <a:rPr lang="da-DK" sz="1500" dirty="0" smtClean="0"/>
              <a:t>bedømmelse </a:t>
            </a:r>
            <a:r>
              <a:rPr lang="da-DK" sz="1500" dirty="0"/>
              <a:t>for en besvarelse, til den studerende har kommenteret din feedback.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Giv i din feedback råd om hvad de studerende skal arbejde med for </a:t>
            </a:r>
            <a:r>
              <a:rPr lang="da-DK" sz="1500" dirty="0"/>
              <a:t>at forbedre deres præstation.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Bed de studerende om at udpege et par eksempler på feedback-kommentarer, som de har fundet brugbare, og at forklare, hvordan disse kan hjælpe dem i efterfølgende opgaver.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Brug undervisningstid på sammen med de studerende at identificere indsatsområder til kommende </a:t>
            </a:r>
            <a:r>
              <a:rPr lang="da-DK" sz="1500" dirty="0" smtClean="0"/>
              <a:t>opgaver</a:t>
            </a:r>
            <a:r>
              <a:rPr lang="da-DK" sz="1500" dirty="0"/>
              <a:t>, når de har læst den feedback, de netop har fået.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online-øvelser, hvor feedback er integreret.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modelbesvarelser for </a:t>
            </a:r>
            <a:r>
              <a:rPr lang="da-DK" sz="1500" dirty="0" smtClean="0"/>
              <a:t>opgaver </a:t>
            </a:r>
            <a:r>
              <a:rPr lang="da-DK" sz="1500" dirty="0"/>
              <a:t>og mulighed for, at de studerende kan sammenligne med deres eget arbejde. </a:t>
            </a:r>
          </a:p>
        </p:txBody>
      </p:sp>
    </p:spTree>
    <p:extLst>
      <p:ext uri="{BB962C8B-B14F-4D97-AF65-F5344CB8AC3E}">
        <p14:creationId xmlns:p14="http://schemas.microsoft.com/office/powerpoint/2010/main" val="205190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9622"/>
            <a:ext cx="9142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Motiver til interaktion og dialog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7" y="810531"/>
            <a:ext cx="9140826" cy="3674411"/>
          </a:xfrm>
          <a:prstGeom prst="rect">
            <a:avLst/>
          </a:prstGeom>
        </p:spPr>
        <p:txBody>
          <a:bodyPr wrap="square" numCol="2" spcCol="72000">
            <a:normAutofit lnSpcReduction="10000"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sz="1400" dirty="0" smtClean="0"/>
              <a:t>Brug tid i undervisningen på at forklare og diskutere den afgivne feedback. </a:t>
            </a:r>
            <a:r>
              <a:rPr lang="da-DK" sz="1400" dirty="0"/>
              <a:t>Bed de studerende om at læse </a:t>
            </a:r>
            <a:r>
              <a:rPr lang="da-DK" sz="1400" dirty="0" smtClean="0"/>
              <a:t>deres  </a:t>
            </a:r>
            <a:r>
              <a:rPr lang="da-DK" sz="1400" dirty="0"/>
              <a:t>feedbackkommentarer til en </a:t>
            </a:r>
            <a:r>
              <a:rPr lang="da-DK" sz="1400" dirty="0" smtClean="0"/>
              <a:t>opgave </a:t>
            </a:r>
            <a:r>
              <a:rPr lang="da-DK" sz="1400" dirty="0"/>
              <a:t>og diskutere dem med medstuderende.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Bed de studerende om at give hinanden feedback på deres udkast til besvarelse med anvendelse af fagets evalueringskriterier.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Skab </a:t>
            </a:r>
            <a:r>
              <a:rPr lang="da-DK" sz="1400" dirty="0" smtClean="0"/>
              <a:t>dialog </a:t>
            </a:r>
            <a:r>
              <a:rPr lang="da-DK" sz="1400" dirty="0"/>
              <a:t>mellem studerende ved at organisere  gruppeprojekter.  Strukturer deres opgaver, så de stimuleres til at diskutere evalueringskriterier og forventede standarder, før de </a:t>
            </a:r>
            <a:r>
              <a:rPr lang="da-DK" sz="1400" dirty="0" smtClean="0"/>
              <a:t>afleverer, </a:t>
            </a:r>
            <a:r>
              <a:rPr lang="da-DK" sz="1400" dirty="0"/>
              <a:t>og diskuter løbende deres fremskridt i forhold til evalueringskriterierne igennem projektperioden.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Brug </a:t>
            </a:r>
            <a:r>
              <a:rPr lang="da-DK" sz="1400" dirty="0" smtClean="0"/>
              <a:t>afstemningssystemer for </a:t>
            </a:r>
            <a:r>
              <a:rPr lang="da-DK" sz="1400" dirty="0"/>
              <a:t>at  gøre forelæsninger </a:t>
            </a:r>
            <a:r>
              <a:rPr lang="da-DK" sz="1400" dirty="0" smtClean="0"/>
              <a:t>  mere </a:t>
            </a:r>
            <a:r>
              <a:rPr lang="da-DK" sz="1400" dirty="0"/>
              <a:t>interaktive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 smtClean="0"/>
              <a:t>Tilrettelæg undervisningen, så de studerende får feedback på deres forståelse fra underviseren.</a:t>
            </a:r>
            <a:endParaRPr lang="da-DK" sz="14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Bed de studerende om at besvare korte spørgsmål på et papir ved timens </a:t>
            </a:r>
            <a:r>
              <a:rPr lang="da-DK" sz="1400" dirty="0" smtClean="0"/>
              <a:t>slutning. </a:t>
            </a:r>
            <a:r>
              <a:rPr lang="da-DK" sz="1400" dirty="0"/>
              <a:t>Brug besvarelserne til give de studerende feedback og stimulere en diskussion i den efterfølgende time.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Støt dannelsen af læsegrupper.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Organiser gruppearbejde, der hjælper de studerende med at danne relationer.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 smtClean="0"/>
              <a:t>Bed </a:t>
            </a:r>
            <a:r>
              <a:rPr lang="da-DK" sz="1400" dirty="0"/>
              <a:t>de studerende </a:t>
            </a:r>
            <a:r>
              <a:rPr lang="da-DK" sz="1400" dirty="0" smtClean="0"/>
              <a:t>om at </a:t>
            </a:r>
            <a:r>
              <a:rPr lang="da-DK" sz="1400" dirty="0"/>
              <a:t>give hinanden opgaver.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Giv yngre studerende mentorer fra de ældre årgange.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Lad de studerende arbejde i de samme grupper på tværs af kurser for at skabe sammenhæng for dem.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Bed de studerende  om i grupper at formulere </a:t>
            </a:r>
            <a:r>
              <a:rPr lang="da-DK" sz="1400" dirty="0" smtClean="0"/>
              <a:t>de evalueringskriterier, </a:t>
            </a:r>
            <a:r>
              <a:rPr lang="da-DK" sz="1400" dirty="0"/>
              <a:t>der skal bruges til at bedømme deres </a:t>
            </a:r>
            <a:r>
              <a:rPr lang="da-DK" sz="1400" dirty="0" smtClean="0"/>
              <a:t>projekter. </a:t>
            </a:r>
            <a:endParaRPr lang="da-DK" sz="14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Bed studerende om parvis at lave multiple-</a:t>
            </a:r>
            <a:r>
              <a:rPr lang="da-DK" sz="1400" dirty="0" err="1"/>
              <a:t>choice</a:t>
            </a:r>
            <a:r>
              <a:rPr lang="da-DK" sz="1400" dirty="0"/>
              <a:t>-spørgsmål med feedback for både rigtige og forkerte svar. </a:t>
            </a:r>
          </a:p>
          <a:p>
            <a:r>
              <a:rPr lang="da-DK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2517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2846376"/>
            <a:ext cx="9144001" cy="17525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4488" y="378463"/>
            <a:ext cx="69686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Træn </a:t>
            </a:r>
            <a:r>
              <a:rPr lang="da-DK" sz="4000" b="1" dirty="0">
                <a:solidFill>
                  <a:srgbClr val="FFFFFF"/>
                </a:solidFill>
              </a:rPr>
              <a:t>de studerende i refleksion </a:t>
            </a:r>
            <a:endParaRPr lang="da-DK" sz="4000" b="1" dirty="0" smtClean="0">
              <a:solidFill>
                <a:srgbClr val="FFFFFF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og selvevaluering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4488" y="1925419"/>
            <a:ext cx="6709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>
                <a:solidFill>
                  <a:srgbClr val="FFFFFF"/>
                </a:solidFill>
              </a:rPr>
              <a:t>Hjælp de studerende i udviklingen af deres evne til at bedømme deres egne færdigheder, viden og strategier.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6884" y="3190321"/>
            <a:ext cx="7096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I hvilket omfang er der formelle muligheder for refleksion, </a:t>
            </a:r>
            <a:r>
              <a:rPr lang="da-DK" i="1" dirty="0" smtClean="0"/>
              <a:t>selvevaluering </a:t>
            </a:r>
            <a:r>
              <a:rPr lang="da-DK" i="1" dirty="0"/>
              <a:t>eller peer-bedømmelse i dit kursus?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356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8" name="Rectangle 7"/>
          <p:cNvSpPr/>
          <p:nvPr/>
        </p:nvSpPr>
        <p:spPr>
          <a:xfrm>
            <a:off x="910801" y="694491"/>
            <a:ext cx="72619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4000" b="1" dirty="0">
                <a:solidFill>
                  <a:srgbClr val="FFFFFF"/>
                </a:solidFill>
              </a:rPr>
              <a:t>Hjælp de studerende </a:t>
            </a:r>
            <a:r>
              <a:rPr lang="da-DK" sz="4000" b="1" dirty="0" smtClean="0">
                <a:solidFill>
                  <a:srgbClr val="FFFFFF"/>
                </a:solidFill>
              </a:rPr>
              <a:t>til at </a:t>
            </a:r>
            <a:r>
              <a:rPr lang="da-DK" sz="4000" b="1" dirty="0">
                <a:solidFill>
                  <a:srgbClr val="FFFFFF"/>
                </a:solidFill>
              </a:rPr>
              <a:t>tro på, </a:t>
            </a:r>
            <a:endParaRPr lang="da-DK" sz="4000" b="1" dirty="0" smtClean="0">
              <a:solidFill>
                <a:srgbClr val="FFFFFF"/>
              </a:solidFill>
            </a:endParaRPr>
          </a:p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at </a:t>
            </a:r>
            <a:r>
              <a:rPr lang="da-DK" sz="4000" b="1" dirty="0">
                <a:solidFill>
                  <a:srgbClr val="FFFFFF"/>
                </a:solidFill>
              </a:rPr>
              <a:t>de kan 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2375" y="2156645"/>
            <a:ext cx="3334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solidFill>
                  <a:srgbClr val="FFFFFF"/>
                </a:solidFill>
              </a:rPr>
              <a:t>Støt de studerendes </a:t>
            </a:r>
            <a:r>
              <a:rPr lang="da-DK" i="1" dirty="0" err="1" smtClean="0">
                <a:solidFill>
                  <a:srgbClr val="FFFFFF"/>
                </a:solidFill>
              </a:rPr>
              <a:t>self-efficacy</a:t>
            </a:r>
            <a:r>
              <a:rPr lang="da-DK" i="1" dirty="0" smtClean="0">
                <a:solidFill>
                  <a:srgbClr val="FFFFFF"/>
                </a:solidFill>
              </a:rPr>
              <a:t>.</a:t>
            </a:r>
            <a:endParaRPr lang="da-DK" i="1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53908" y="3402478"/>
            <a:ext cx="7188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I hvilken udstrækning stimulerer dine bedømmelser og dine feedbackprocesser dine studerendes motivation for at lære og få succes?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784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9622"/>
            <a:ext cx="9142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Træn de studerende i refleksion og selvevaluering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7" y="824041"/>
            <a:ext cx="9140826" cy="3660902"/>
          </a:xfrm>
          <a:prstGeom prst="rect">
            <a:avLst/>
          </a:prstGeom>
        </p:spPr>
        <p:txBody>
          <a:bodyPr wrap="square" numCol="2" spcCol="72000">
            <a:spAutoFit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Lav en serie af </a:t>
            </a:r>
            <a:r>
              <a:rPr lang="da-DK" sz="1400" dirty="0" smtClean="0"/>
              <a:t>tests </a:t>
            </a:r>
            <a:r>
              <a:rPr lang="da-DK" sz="1400" dirty="0"/>
              <a:t>og </a:t>
            </a:r>
            <a:r>
              <a:rPr lang="da-DK" sz="1400" dirty="0" smtClean="0"/>
              <a:t>quizzer (gerne online), </a:t>
            </a:r>
            <a:r>
              <a:rPr lang="da-DK" sz="1400" dirty="0"/>
              <a:t>som de studerende kan bruge til at vurdere deres forståelse af et emne.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Få de studerende til at sige, hvilken type feedback, de gerne vil have på deres opgaver.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Giv </a:t>
            </a:r>
            <a:r>
              <a:rPr lang="da-DK" sz="1400" dirty="0" smtClean="0"/>
              <a:t>evalueringsnøgler, </a:t>
            </a:r>
            <a:r>
              <a:rPr lang="da-DK" sz="1400" dirty="0"/>
              <a:t>der giver de studerende mulighed for at give bedømmelse og feedback på hinandens arbejder med støtte i fagets evalueringskriterier og </a:t>
            </a:r>
            <a:r>
              <a:rPr lang="da-DK" sz="1400" dirty="0" smtClean="0"/>
              <a:t>standarder.</a:t>
            </a:r>
            <a:endParaRPr lang="da-DK" sz="14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Lav en bedømmelsesforside til dine opgaver med spørgsmål, der skal få de studerende til at reflektere og bedømme deres arbejde. Bed de studerende om at vurdere,  i hvor høj grad de mener at have levet op til fagets </a:t>
            </a:r>
            <a:r>
              <a:rPr lang="da-DK" sz="1400" dirty="0" smtClean="0"/>
              <a:t>standarder.</a:t>
            </a:r>
            <a:endParaRPr lang="da-DK" sz="1400" dirty="0"/>
          </a:p>
          <a:p>
            <a:pPr marL="285750" indent="-285750">
              <a:buFont typeface="Wingdings" charset="2"/>
              <a:buChar char="q"/>
            </a:pPr>
            <a:r>
              <a:rPr lang="da-DK" sz="1400" dirty="0" smtClean="0"/>
              <a:t>Bed </a:t>
            </a:r>
            <a:r>
              <a:rPr lang="da-DK" sz="1400" dirty="0"/>
              <a:t>de studerende om parvis at lave multiple-</a:t>
            </a:r>
            <a:r>
              <a:rPr lang="da-DK" sz="1400" dirty="0" err="1"/>
              <a:t>choice</a:t>
            </a:r>
            <a:r>
              <a:rPr lang="da-DK" sz="1400" dirty="0"/>
              <a:t>-spørgsmål med feedback for både rigtige og forkerte svar.</a:t>
            </a:r>
            <a:r>
              <a:rPr lang="da-DK" sz="1400" dirty="0" smtClean="0">
                <a:effectLst/>
              </a:rPr>
              <a:t> 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14616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6" name="Rectangle 5"/>
          <p:cNvSpPr/>
          <p:nvPr/>
        </p:nvSpPr>
        <p:spPr>
          <a:xfrm>
            <a:off x="27328" y="56163"/>
            <a:ext cx="7552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>
                <a:solidFill>
                  <a:srgbClr val="FFFFFF"/>
                </a:solidFill>
              </a:rPr>
              <a:t>Hjælp de </a:t>
            </a:r>
            <a:r>
              <a:rPr lang="da-DK" sz="2800" dirty="0" smtClean="0">
                <a:solidFill>
                  <a:srgbClr val="FFFFFF"/>
                </a:solidFill>
              </a:rPr>
              <a:t>studerende til </a:t>
            </a:r>
            <a:r>
              <a:rPr lang="da-DK" sz="2800" dirty="0">
                <a:solidFill>
                  <a:srgbClr val="FFFFFF"/>
                </a:solidFill>
              </a:rPr>
              <a:t>at tro på, at de kan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328" y="903106"/>
            <a:ext cx="8980272" cy="3554819"/>
          </a:xfrm>
          <a:prstGeom prst="rect">
            <a:avLst/>
          </a:prstGeom>
        </p:spPr>
        <p:txBody>
          <a:bodyPr wrap="square" numCol="2" spcCol="72000">
            <a:spAutoFit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Strukturer læringsaktiviteter, så de stiger </a:t>
            </a:r>
            <a:r>
              <a:rPr lang="da-DK" sz="1500" dirty="0" smtClean="0"/>
              <a:t>jævnt i  </a:t>
            </a:r>
            <a:r>
              <a:rPr lang="da-DK" sz="1500" dirty="0"/>
              <a:t>sværhedsgrad.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Tilrettelæg læringsopgaver </a:t>
            </a:r>
            <a:r>
              <a:rPr lang="da-DK" sz="1500" i="1" dirty="0" err="1"/>
              <a:t>aligned</a:t>
            </a:r>
            <a:r>
              <a:rPr lang="da-DK" sz="1500" dirty="0"/>
              <a:t>, så de studerende kan øve sig på de færdigheder, de prøves i til eksamen. 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Vær med  </a:t>
            </a:r>
            <a:r>
              <a:rPr lang="da-DK" sz="1500" dirty="0"/>
              <a:t>til at skabe </a:t>
            </a:r>
            <a:r>
              <a:rPr lang="da-DK" sz="1500"/>
              <a:t>et </a:t>
            </a:r>
            <a:r>
              <a:rPr lang="da-DK" sz="1500" smtClean="0"/>
              <a:t>læringsmiljø</a:t>
            </a:r>
            <a:r>
              <a:rPr lang="da-DK" sz="1500" dirty="0" smtClean="0"/>
              <a:t>, </a:t>
            </a:r>
            <a:r>
              <a:rPr lang="da-DK" sz="1500" dirty="0"/>
              <a:t>der præges af gensidig </a:t>
            </a:r>
            <a:r>
              <a:rPr lang="da-DK" sz="1500" dirty="0" smtClean="0"/>
              <a:t>respekt.</a:t>
            </a:r>
            <a:endParaRPr lang="da-DK" sz="15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tests, hvor de studerende individuelt afprøver deres forståelse og kan holde den op mod deres egne læringsmål i stedet for at sammenligne deres præstation med andres.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Vent </a:t>
            </a:r>
            <a:r>
              <a:rPr lang="da-DK" sz="1500" dirty="0"/>
              <a:t>med at give bedømmelsen for en besvarelse, til den studerende har kommenteret din feedback.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Gentænk </a:t>
            </a:r>
            <a:r>
              <a:rPr lang="da-DK" sz="1500" dirty="0" smtClean="0"/>
              <a:t>opgaver </a:t>
            </a:r>
            <a:r>
              <a:rPr lang="da-DK" sz="1500" dirty="0"/>
              <a:t>og eksamen, så de fremmer de studerendes færdigheder og uafhængighed.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Tilrettelæg øvelser og eksamen, så de udvikler de studerendes ansvar for deres læring.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de studerende mulighed for at vælge emne for  </a:t>
            </a:r>
            <a:r>
              <a:rPr lang="da-DK" sz="1500" dirty="0" smtClean="0"/>
              <a:t>opgaver</a:t>
            </a:r>
            <a:endParaRPr lang="da-DK" sz="15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de studerende en vis medbestemmelse om, hvornår deres opgaver skal afleveres.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Orienter de studerende om praksis og bestemmelser omkring eksamen.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mange muligheder for </a:t>
            </a:r>
            <a:r>
              <a:rPr lang="da-DK" sz="1500" dirty="0" smtClean="0"/>
              <a:t>selvevaluering.</a:t>
            </a:r>
            <a:endParaRPr lang="da-DK" sz="15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Hjælp med at skabe et støttende læringsmiljø.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Sørg for at have studenterrepræsentanter i studienævnet. </a:t>
            </a:r>
          </a:p>
        </p:txBody>
      </p:sp>
    </p:spTree>
    <p:extLst>
      <p:ext uri="{BB962C8B-B14F-4D97-AF65-F5344CB8AC3E}">
        <p14:creationId xmlns:p14="http://schemas.microsoft.com/office/powerpoint/2010/main" val="182411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8" name="Rectangle 7"/>
          <p:cNvSpPr/>
          <p:nvPr/>
        </p:nvSpPr>
        <p:spPr>
          <a:xfrm>
            <a:off x="1403739" y="694491"/>
            <a:ext cx="62760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Brug feedback til </a:t>
            </a:r>
          </a:p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at forbedre din undervisning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5512" y="2156645"/>
            <a:ext cx="690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FFFF"/>
                </a:solidFill>
              </a:rPr>
              <a:t>Få feedback fra dine studerende om din undervisning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354" y="3196025"/>
            <a:ext cx="4492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a-DK" i="1" dirty="0">
                <a:solidFill>
                  <a:prstClr val="black"/>
                </a:solidFill>
              </a:rPr>
              <a:t>I hvilken udstrækning giver dine øvelsesopgaver og dine feedbackprocesser dig information, der kan justere din undervisning?</a:t>
            </a:r>
            <a:endParaRPr lang="da-DK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846376"/>
            <a:ext cx="9144000" cy="17525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878256" y="3196025"/>
            <a:ext cx="7458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I hvilken udstrækning giver dine øvelsesopgaver og dine feedbackprocesser dig information, der kan forme din undervisning?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456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8" name="Rectangle 7"/>
          <p:cNvSpPr/>
          <p:nvPr/>
        </p:nvSpPr>
        <p:spPr>
          <a:xfrm>
            <a:off x="1403739" y="694491"/>
            <a:ext cx="62760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Brug feedback til </a:t>
            </a:r>
          </a:p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at forbedre din undervisning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5512" y="2156645"/>
            <a:ext cx="690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FFFF"/>
                </a:solidFill>
              </a:rPr>
              <a:t>Få feedback fra dine studerende om din undervisning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354" y="3196025"/>
            <a:ext cx="4492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a-DK" i="1" dirty="0">
                <a:solidFill>
                  <a:prstClr val="black"/>
                </a:solidFill>
              </a:rPr>
              <a:t>I hvilken udstrækning giver dine øvelsesopgaver og dine feedbackprocesser dig information, der kan justere din undervisning?</a:t>
            </a:r>
            <a:endParaRPr lang="da-DK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846376"/>
            <a:ext cx="9144000" cy="17525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878256" y="3196025"/>
            <a:ext cx="7458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I hvilken udstrækning giver dine øvelsesopgaver og dine feedbackprocesser dig information, der kan forme din undervisning?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289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 dirty="0" smtClean="0">
                <a:solidFill>
                  <a:srgbClr val="FFFFFF"/>
                </a:solidFill>
              </a:rPr>
              <a:t>Brug feedback til at forbedre din undervisning</a:t>
            </a:r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8" name="Rectangle 7"/>
          <p:cNvSpPr/>
          <p:nvPr/>
        </p:nvSpPr>
        <p:spPr>
          <a:xfrm>
            <a:off x="1587" y="797023"/>
            <a:ext cx="9140826" cy="3687920"/>
          </a:xfrm>
          <a:prstGeom prst="rect">
            <a:avLst/>
          </a:prstGeom>
        </p:spPr>
        <p:txBody>
          <a:bodyPr numCol="2" spcCol="72000">
            <a:normAutofit fontScale="92500" lnSpcReduction="10000"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dirty="0"/>
              <a:t>Skaf feedback om </a:t>
            </a:r>
            <a:r>
              <a:rPr lang="da-DK" dirty="0" smtClean="0"/>
              <a:t>undervisningen </a:t>
            </a:r>
            <a:r>
              <a:rPr lang="da-DK" dirty="0"/>
              <a:t>ved at bede </a:t>
            </a:r>
            <a:r>
              <a:rPr lang="da-DK" dirty="0" smtClean="0"/>
              <a:t>de studerende </a:t>
            </a:r>
            <a:r>
              <a:rPr lang="da-DK" dirty="0"/>
              <a:t>om at udfylde et </a:t>
            </a:r>
            <a:r>
              <a:rPr lang="da-DK" i="1" dirty="0" err="1"/>
              <a:t>one-minute</a:t>
            </a:r>
            <a:r>
              <a:rPr lang="da-DK" i="1" dirty="0"/>
              <a:t> </a:t>
            </a:r>
            <a:r>
              <a:rPr lang="da-DK" i="1" dirty="0" err="1"/>
              <a:t>paper</a:t>
            </a:r>
            <a:r>
              <a:rPr lang="da-DK" i="1" dirty="0"/>
              <a:t> </a:t>
            </a:r>
            <a:r>
              <a:rPr lang="da-DK" dirty="0"/>
              <a:t>med en lille opgave og aflevere anonymt i slutningen af timen.  Brug den </a:t>
            </a:r>
            <a:r>
              <a:rPr lang="da-DK" dirty="0" smtClean="0"/>
              <a:t>informationen  </a:t>
            </a:r>
            <a:r>
              <a:rPr lang="da-DK" dirty="0"/>
              <a:t>herfra i </a:t>
            </a:r>
            <a:r>
              <a:rPr lang="da-DK" dirty="0" smtClean="0"/>
              <a:t>forberedelsen </a:t>
            </a:r>
            <a:r>
              <a:rPr lang="da-DK" dirty="0"/>
              <a:t>af næste lektion.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Få de studerende til at sige, hvilken type feedback, de gerne vil have på deres opgaver.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Giv ofte små lettere opgaver med håndfaste løsninger, så </a:t>
            </a:r>
            <a:r>
              <a:rPr lang="da-DK" dirty="0" smtClean="0"/>
              <a:t>underviser og studerende kan registrere fremskridt</a:t>
            </a:r>
            <a:r>
              <a:rPr lang="da-DK" dirty="0"/>
              <a:t>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Giv online multiple-</a:t>
            </a:r>
            <a:r>
              <a:rPr lang="da-DK" dirty="0" err="1"/>
              <a:t>choice</a:t>
            </a:r>
            <a:r>
              <a:rPr lang="da-DK" dirty="0"/>
              <a:t> tests før en lektion. Tilrettelæg </a:t>
            </a:r>
            <a:r>
              <a:rPr lang="da-DK" dirty="0" smtClean="0"/>
              <a:t>undervisningen </a:t>
            </a:r>
            <a:r>
              <a:rPr lang="da-DK" dirty="0"/>
              <a:t>efter den information, </a:t>
            </a:r>
            <a:r>
              <a:rPr lang="da-DK" dirty="0" smtClean="0"/>
              <a:t>der kan hentes </a:t>
            </a:r>
            <a:r>
              <a:rPr lang="da-DK" dirty="0"/>
              <a:t>herfra.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Følg med i </a:t>
            </a:r>
            <a:r>
              <a:rPr lang="da-DK" dirty="0" smtClean="0"/>
              <a:t>de studerendes </a:t>
            </a:r>
            <a:r>
              <a:rPr lang="da-DK" dirty="0"/>
              <a:t>anvendelse af de online-aktiviteter, </a:t>
            </a:r>
            <a:r>
              <a:rPr lang="da-DK" dirty="0" smtClean="0"/>
              <a:t>der er </a:t>
            </a:r>
            <a:r>
              <a:rPr lang="da-DK" dirty="0"/>
              <a:t>lagt ud til dem.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Brug </a:t>
            </a:r>
            <a:r>
              <a:rPr lang="da-DK" dirty="0" smtClean="0"/>
              <a:t>afstemningssystemer </a:t>
            </a:r>
            <a:r>
              <a:rPr lang="da-DK" dirty="0"/>
              <a:t>i forelæsningen for at få umiddelbar feedback. </a:t>
            </a:r>
            <a:r>
              <a:rPr lang="da-DK" dirty="0" smtClean="0"/>
              <a:t>Svardataene kan gemmes til efterfølgende analyse. 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 smtClean="0"/>
              <a:t>Bed de studerende evaluere deres fremskridt og reflektere over deres læringsstrategier online, så underviser kan  følge dem 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dirty="0" smtClean="0"/>
              <a:t>Bed </a:t>
            </a:r>
            <a:r>
              <a:rPr lang="da-DK" dirty="0"/>
              <a:t>de studerende om feedback på </a:t>
            </a:r>
            <a:r>
              <a:rPr lang="da-DK" dirty="0" smtClean="0"/>
              <a:t> opgaveformuleringer </a:t>
            </a:r>
            <a:r>
              <a:rPr lang="da-DK" dirty="0"/>
              <a:t>så </a:t>
            </a:r>
            <a:r>
              <a:rPr lang="da-DK" dirty="0" smtClean="0"/>
              <a:t>de efterfølgende kan justeres. 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Lav en midtvejsevaluering af kurset, </a:t>
            </a:r>
            <a:r>
              <a:rPr lang="da-DK" dirty="0" smtClean="0"/>
              <a:t>mens der stadig kan justeres </a:t>
            </a:r>
            <a:r>
              <a:rPr lang="da-DK" dirty="0"/>
              <a:t>på det. </a:t>
            </a:r>
          </a:p>
        </p:txBody>
      </p:sp>
    </p:spTree>
    <p:extLst>
      <p:ext uri="{BB962C8B-B14F-4D97-AF65-F5344CB8AC3E}">
        <p14:creationId xmlns:p14="http://schemas.microsoft.com/office/powerpoint/2010/main" val="294782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2846376"/>
            <a:ext cx="9144001" cy="17525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2" name="Rectangle 1"/>
          <p:cNvSpPr/>
          <p:nvPr/>
        </p:nvSpPr>
        <p:spPr>
          <a:xfrm>
            <a:off x="1688955" y="378463"/>
            <a:ext cx="57693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4000" b="1" dirty="0">
                <a:solidFill>
                  <a:srgbClr val="FFFFFF"/>
                </a:solidFill>
              </a:rPr>
              <a:t>Vis, hvad der </a:t>
            </a:r>
            <a:r>
              <a:rPr lang="da-DK" sz="4000" b="1" dirty="0" smtClean="0">
                <a:solidFill>
                  <a:srgbClr val="FFFFFF"/>
                </a:solidFill>
              </a:rPr>
              <a:t>kendetegner</a:t>
            </a:r>
          </a:p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 </a:t>
            </a:r>
            <a:r>
              <a:rPr lang="da-DK" sz="4000" b="1" dirty="0">
                <a:solidFill>
                  <a:srgbClr val="FFFFFF"/>
                </a:solidFill>
              </a:rPr>
              <a:t>en god præstation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8559" y="1777789"/>
            <a:ext cx="7863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rgbClr val="FFFFFF"/>
                </a:solidFill>
              </a:rPr>
              <a:t>Hjælp de studerende til at forstå, hvad der kendetegner en god præstation (læringsmål, evalueringskriterier, </a:t>
            </a:r>
            <a:r>
              <a:rPr lang="da-DK" dirty="0" smtClean="0">
                <a:solidFill>
                  <a:srgbClr val="FFFFFF"/>
                </a:solidFill>
              </a:rPr>
              <a:t>standarder</a:t>
            </a:r>
            <a:r>
              <a:rPr lang="da-DK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051" y="3062517"/>
            <a:ext cx="7539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I hvor høj grad har </a:t>
            </a:r>
            <a:r>
              <a:rPr lang="da-DK" i="1" dirty="0" smtClean="0"/>
              <a:t>studerende </a:t>
            </a:r>
            <a:r>
              <a:rPr lang="da-DK" i="1" dirty="0"/>
              <a:t>i dit kursus mulighed for aktivt at diskutere læringsmål, evalueringskriterier og standarder før, under og efter en </a:t>
            </a:r>
            <a:r>
              <a:rPr lang="da-DK" i="1" dirty="0" smtClean="0"/>
              <a:t>opgave</a:t>
            </a:r>
            <a:r>
              <a:rPr lang="da-DK" i="1" dirty="0"/>
              <a:t>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108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3" indent="-722313"/>
            <a:r>
              <a:rPr lang="da-DK" sz="2800" dirty="0">
                <a:solidFill>
                  <a:srgbClr val="FFFFFF"/>
                </a:solidFill>
              </a:rPr>
              <a:t>O</a:t>
            </a:r>
            <a:r>
              <a:rPr lang="da-DK" sz="2800" dirty="0" smtClean="0">
                <a:solidFill>
                  <a:srgbClr val="FFFFFF"/>
                </a:solidFill>
              </a:rPr>
              <a:t>pgaver og feedback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80931" y="1235017"/>
            <a:ext cx="6836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dirty="0"/>
              <a:t>Vis, hvad der kendetegner en god </a:t>
            </a:r>
            <a:r>
              <a:rPr lang="da-DK" dirty="0" smtClean="0"/>
              <a:t>præstation,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Få de studerende til at lægge tid og arbejde i deres </a:t>
            </a:r>
            <a:r>
              <a:rPr lang="da-DK" dirty="0" smtClean="0"/>
              <a:t>besvarelser,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Giv feedback af høj </a:t>
            </a:r>
            <a:r>
              <a:rPr lang="da-DK" dirty="0" smtClean="0"/>
              <a:t>kvalitet,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Få de studerende til at </a:t>
            </a:r>
            <a:r>
              <a:rPr lang="da-DK" dirty="0" smtClean="0"/>
              <a:t>bruge deres feedback,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Motiver til interaktion og </a:t>
            </a:r>
            <a:r>
              <a:rPr lang="da-DK" dirty="0" smtClean="0"/>
              <a:t>dialog,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Træn de studerende i refleksion og </a:t>
            </a:r>
            <a:r>
              <a:rPr lang="da-DK" dirty="0" smtClean="0"/>
              <a:t>selvevaluering,</a:t>
            </a:r>
            <a:endParaRPr lang="da-DK" dirty="0"/>
          </a:p>
          <a:p>
            <a:pPr marL="285750" lvl="0" indent="-285750">
              <a:buFont typeface="Wingdings" charset="2"/>
              <a:buChar char="q"/>
            </a:pPr>
            <a:r>
              <a:rPr lang="da-DK" dirty="0"/>
              <a:t>Hjælp de studerende </a:t>
            </a:r>
            <a:r>
              <a:rPr lang="da-DK" dirty="0" smtClean="0"/>
              <a:t>til at </a:t>
            </a:r>
            <a:r>
              <a:rPr lang="da-DK" dirty="0"/>
              <a:t>tro på, at de kan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dirty="0" smtClean="0"/>
              <a:t>Brug feedback til at forbedre din undervisning</a:t>
            </a:r>
            <a:endParaRPr lang="da-DK" dirty="0"/>
          </a:p>
          <a:p>
            <a:pPr lvl="0"/>
            <a:r>
              <a:rPr lang="da-DK" b="1" dirty="0"/>
              <a:t> 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8822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 dirty="0" smtClean="0">
                <a:solidFill>
                  <a:srgbClr val="FFFFFF"/>
                </a:solidFill>
              </a:rPr>
              <a:t>Vis, hvad der kendetegner en god præstation</a:t>
            </a:r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7" y="797023"/>
            <a:ext cx="9140826" cy="36879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numCol="2" spcCol="72000" rtlCol="0">
            <a:spAutoFit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Definer klart for hver opgave, hvilke kriterier de skal opfylde.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Læg evalueringskriterierne frem, gerne skriftligt.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Giv de studerende mulighed for at diskutere og spørge ind til evalueringskriterier og standarder,  gerne før de går i gang.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Lad de studerende formulere evalueringskriterier med egne ord, for at se, om kriterierne er forstået. Bed dem evt. om at uploade dem sammen med opgaven.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Vis i timen, hvordan man kan lægge en strategi for at løse udvalgte delopgaver.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Giv modelbesvarelser for opgaver, så de studerende kan sammenligne med deres eget arbejde. </a:t>
            </a:r>
            <a:endParaRPr lang="da-DK" sz="15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Forklar meningen med de stillede opgaver og giv dem feedbackteknikker.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Lad de studerende se udvalgte eksempler af gamle besvarelser og bedømme, hvilke der er bedst (evt. i grupper).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Organiser en workshop, hvor de studerende sammen med dig udtænker bedømmelseskriterier for en opgave.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Bed de studerende om at føje deres egne specifikke kriterier til dine generelle.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Udarbejd sammen med dine studerende en aftale eller kontrakt, der definerer roller og ansvar i forbindelse med løsning af opgaver og deltagelse feedback-aktiviteter. </a:t>
            </a:r>
            <a:endParaRPr lang="da-DK" sz="1500" dirty="0"/>
          </a:p>
        </p:txBody>
      </p:sp>
    </p:spTree>
    <p:extLst>
      <p:ext uri="{BB962C8B-B14F-4D97-AF65-F5344CB8AC3E}">
        <p14:creationId xmlns:p14="http://schemas.microsoft.com/office/powerpoint/2010/main" val="329819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2846376"/>
            <a:ext cx="9144001" cy="17525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326" y="600503"/>
            <a:ext cx="7363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000" b="1" dirty="0">
                <a:solidFill>
                  <a:srgbClr val="FFFFFF"/>
                </a:solidFill>
              </a:rPr>
              <a:t>Få de studerende til at lægge tid og arbejde i deres </a:t>
            </a:r>
            <a:r>
              <a:rPr lang="da-DK" sz="4000" b="1" dirty="0" smtClean="0">
                <a:solidFill>
                  <a:srgbClr val="FFFFFF"/>
                </a:solidFill>
              </a:rPr>
              <a:t>opgaver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559" y="2110085"/>
            <a:ext cx="7863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rgbClr val="FFFFFF"/>
                </a:solidFill>
              </a:rPr>
              <a:t>Få de studerende til at lægge tid og arbejde i udfordrende læringsopgaver</a:t>
            </a:r>
          </a:p>
          <a:p>
            <a:r>
              <a:rPr lang="da-DK" dirty="0"/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4051" y="3244830"/>
            <a:ext cx="7539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I hvor høj grad inviterer dine opgaver </a:t>
            </a:r>
            <a:r>
              <a:rPr lang="da-DK" i="1" dirty="0" smtClean="0"/>
              <a:t>til, at de studerende engagerer sig både  i og uden for timerne og i dybdelæring fremfor overfladelæring?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386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2846376"/>
            <a:ext cx="9144001" cy="17525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2" name="Rectangle 1"/>
          <p:cNvSpPr/>
          <p:nvPr/>
        </p:nvSpPr>
        <p:spPr>
          <a:xfrm>
            <a:off x="1459083" y="732406"/>
            <a:ext cx="5996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Giv </a:t>
            </a:r>
            <a:r>
              <a:rPr lang="da-DK" sz="4000" b="1" dirty="0">
                <a:solidFill>
                  <a:srgbClr val="FFFFFF"/>
                </a:solidFill>
              </a:rPr>
              <a:t>feedback af høj </a:t>
            </a:r>
            <a:r>
              <a:rPr lang="da-DK" sz="4000" b="1" dirty="0" smtClean="0">
                <a:solidFill>
                  <a:srgbClr val="FFFFFF"/>
                </a:solidFill>
              </a:rPr>
              <a:t>kvalitet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8559" y="1777789"/>
            <a:ext cx="7863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4051" y="1685456"/>
            <a:ext cx="7539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rgbClr val="FFFFFF"/>
                </a:solidFill>
              </a:rPr>
              <a:t>Giv feedbackinformation af høj kvalitet, der hjælper de studerende med selv at rette deres  besvarelse.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4051" y="3406936"/>
            <a:ext cx="7539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Hvilken slags </a:t>
            </a:r>
            <a:r>
              <a:rPr lang="da-DK" i="1" dirty="0" smtClean="0"/>
              <a:t>feedback </a:t>
            </a:r>
            <a:r>
              <a:rPr lang="da-DK" i="1" dirty="0"/>
              <a:t>giver du? På hvilke måder hjælper den de studerende med selv at bedømme deres besvarelser og rette dem?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06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9622"/>
            <a:ext cx="9142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</a:rPr>
              <a:t>Få de studerende til at lægge tid og arbejde i deres </a:t>
            </a:r>
            <a:r>
              <a:rPr lang="da-DK" sz="2800" dirty="0" smtClean="0">
                <a:solidFill>
                  <a:schemeClr val="bg1"/>
                </a:solidFill>
              </a:rPr>
              <a:t>opgaver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7" y="797024"/>
            <a:ext cx="9140826" cy="3687920"/>
          </a:xfrm>
          <a:prstGeom prst="rect">
            <a:avLst/>
          </a:prstGeom>
        </p:spPr>
        <p:txBody>
          <a:bodyPr wrap="square" numCol="2" spcCol="72000">
            <a:normAutofit fontScale="92500" lnSpcReduction="10000"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Reducer </a:t>
            </a:r>
            <a:r>
              <a:rPr lang="da-DK" sz="1500" dirty="0" smtClean="0"/>
              <a:t>omfanget (</a:t>
            </a:r>
            <a:r>
              <a:rPr lang="da-DK" sz="1500" dirty="0"/>
              <a:t>f.eks. ved at begrænse mængden af ord) og øg antallet af opgaver. Fordel dem jævnt over semestret.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Lad sådanne opgaver være obligatoriske for at sikre, at de studerende afleverer, dog sådan at underviserens arbejdsmængde holdes nede.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Bryd store </a:t>
            </a:r>
            <a:r>
              <a:rPr lang="da-DK" sz="1500" dirty="0" smtClean="0"/>
              <a:t>opgaver </a:t>
            </a:r>
            <a:r>
              <a:rPr lang="da-DK" sz="1500" dirty="0"/>
              <a:t>op i flere mindre. Hold øje med de studerendes præstationer og giv løbende feedback </a:t>
            </a:r>
            <a:r>
              <a:rPr lang="da-DK" sz="1500" dirty="0" smtClean="0"/>
              <a:t>gennem </a:t>
            </a:r>
            <a:r>
              <a:rPr lang="da-DK" sz="1500" dirty="0"/>
              <a:t>semestret.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Hjælp </a:t>
            </a:r>
            <a:r>
              <a:rPr lang="da-DK" sz="1500" dirty="0"/>
              <a:t>de studerende ved at bede dem </a:t>
            </a:r>
            <a:r>
              <a:rPr lang="da-DK" sz="1500" dirty="0" smtClean="0"/>
              <a:t>udtænke en </a:t>
            </a:r>
            <a:r>
              <a:rPr lang="da-DK" sz="1500" dirty="0"/>
              <a:t>arbejdsplan  for </a:t>
            </a:r>
            <a:r>
              <a:rPr lang="da-DK" sz="1500" dirty="0" smtClean="0"/>
              <a:t>større og komplekse opgaver.  </a:t>
            </a:r>
            <a:r>
              <a:rPr lang="da-DK" sz="1500" dirty="0"/>
              <a:t>Lad dem definere milepæle og delprodukter, inden de begynder</a:t>
            </a:r>
            <a:r>
              <a:rPr lang="da-DK" sz="1500" dirty="0" smtClean="0"/>
              <a:t>.</a:t>
            </a:r>
            <a:endParaRPr lang="da-DK" sz="15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hjemmearbejde, der bygger på eller er nært forbundet med </a:t>
            </a:r>
            <a:r>
              <a:rPr lang="da-DK" sz="1500" dirty="0" smtClean="0"/>
              <a:t>undervisningsaktiviteten. </a:t>
            </a:r>
            <a:endParaRPr lang="da-DK" sz="1500" dirty="0"/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Bed de studerende om i par eller grupper at præsentere og gennemarbejde deres løsninger i timen.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 smtClean="0"/>
              <a:t>Tilrettelæg </a:t>
            </a:r>
            <a:r>
              <a:rPr lang="da-DK" sz="1500" dirty="0"/>
              <a:t>læringsopgaver </a:t>
            </a:r>
            <a:r>
              <a:rPr lang="da-DK" sz="1500" i="1" dirty="0" err="1"/>
              <a:t>aligned</a:t>
            </a:r>
            <a:r>
              <a:rPr lang="da-DK" sz="1500" dirty="0"/>
              <a:t>, så de studerende kan øve sig på de færdigheder, de prøves i til eksamen.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de studerende online multiple-choice-opgaver før timen, og fokuser i timen på de områder, du kan se er sværest for dem.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Brug en ”patchwork-tekst”, dvs. en serie af små, skriftlige opgaver af forskellig art, som hver især er meningsfyldte, men som kan sættes sammen til et større hele.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Vælg prøveformen ”løbende evaluering med </a:t>
            </a:r>
            <a:r>
              <a:rPr lang="da-DK" sz="1500" dirty="0" err="1"/>
              <a:t>portfolio</a:t>
            </a:r>
            <a:r>
              <a:rPr lang="da-DK" sz="1500" dirty="0"/>
              <a:t>”, der giver de studerende mulighed for at udvælge deres bedste opgaver fra semestret til bedømmelse.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500" dirty="0"/>
              <a:t>Giv jævnligt små opgaver og feedback på dem. </a:t>
            </a:r>
          </a:p>
          <a:p>
            <a:pPr marL="285750" indent="-285750">
              <a:buFont typeface="Wingdings" charset="2"/>
              <a:buChar char="q"/>
            </a:pPr>
            <a:r>
              <a:rPr lang="da-DK" sz="1500" dirty="0"/>
              <a:t>Giv de studerende en prøveeksamen og/eller gamle eksamensopgaver, så de </a:t>
            </a:r>
            <a:r>
              <a:rPr lang="da-DK" sz="1500" dirty="0" smtClean="0"/>
              <a:t>i trygge rammer har </a:t>
            </a:r>
            <a:r>
              <a:rPr lang="da-DK" sz="1500" dirty="0"/>
              <a:t>mulighed for </a:t>
            </a:r>
            <a:r>
              <a:rPr lang="da-DK" sz="1500" dirty="0" smtClean="0"/>
              <a:t>at </a:t>
            </a:r>
            <a:r>
              <a:rPr lang="da-DK" sz="1500" dirty="0"/>
              <a:t>se, hvad der kræves til eksamen.</a:t>
            </a:r>
            <a:r>
              <a:rPr lang="da-DK" sz="1500" dirty="0" smtClean="0">
                <a:effectLst/>
              </a:rPr>
              <a:t> </a:t>
            </a:r>
            <a:endParaRPr lang="da-DK" sz="1500" dirty="0"/>
          </a:p>
        </p:txBody>
      </p:sp>
    </p:spTree>
    <p:extLst>
      <p:ext uri="{BB962C8B-B14F-4D97-AF65-F5344CB8AC3E}">
        <p14:creationId xmlns:p14="http://schemas.microsoft.com/office/powerpoint/2010/main" val="361452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970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8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97023"/>
            <a:ext cx="9142413" cy="3687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endParaRPr lang="da-DK" dirty="0" err="1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484943"/>
            <a:ext cx="9142413" cy="656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1587" y="4484943"/>
            <a:ext cx="9142413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sz="1400" dirty="0" err="1">
                <a:solidFill>
                  <a:schemeClr val="bg1"/>
                </a:solidFill>
              </a:rPr>
              <a:t>www.reap.ac.uk</a:t>
            </a:r>
            <a:r>
              <a:rPr lang="da-DK" sz="1400" dirty="0">
                <a:solidFill>
                  <a:schemeClr val="bg1"/>
                </a:solidFill>
              </a:rPr>
              <a:t>&gt; </a:t>
            </a:r>
            <a:endParaRPr lang="da-DK" sz="1400" i="1" dirty="0">
              <a:solidFill>
                <a:schemeClr val="bg1"/>
              </a:solidFill>
            </a:endParaRPr>
          </a:p>
          <a:p>
            <a:r>
              <a:rPr lang="da-DK" sz="1400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9622"/>
            <a:ext cx="9142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Giv feedback af høj kvalitet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7" y="797024"/>
            <a:ext cx="9140826" cy="3754874"/>
          </a:xfrm>
          <a:prstGeom prst="rect">
            <a:avLst/>
          </a:prstGeom>
        </p:spPr>
        <p:txBody>
          <a:bodyPr wrap="square" numCol="2" spcCol="72000">
            <a:spAutoFit/>
          </a:bodyPr>
          <a:lstStyle/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Giv de studerende mulighed for at arbejde med </a:t>
            </a:r>
            <a:r>
              <a:rPr lang="da-DK" sz="1400" dirty="0" smtClean="0"/>
              <a:t>opgaver </a:t>
            </a:r>
            <a:r>
              <a:rPr lang="da-DK" sz="1400" dirty="0"/>
              <a:t>i øvelsestimer, hvor de kan få feedback fra dig. Det sikrer feedback, der er hurtigt og falder lige der, hvor den studerende ”sidder fast”.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Sørg for at give hurtig feedback på hjemmeopgaver, ideelt set inden 2 uger.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Giv inden opgaven rigeligt med feedback på forventede problemer.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Giv </a:t>
            </a:r>
            <a:r>
              <a:rPr lang="da-DK" sz="1400" dirty="0" smtClean="0"/>
              <a:t>generel </a:t>
            </a:r>
            <a:r>
              <a:rPr lang="da-DK" sz="1400" dirty="0"/>
              <a:t>feedback til de studerende den dag, de afleverer deres  opgave. Man kan for eksempel uddele et papir, der lister forslag i forhold til problemer, tidligere studerende har haft med opgaven og gennemgå det på klassen. Studerende  er mest modtagelige for feedback, når de lige har skrevet deres opgave.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Sørg for, </a:t>
            </a:r>
            <a:r>
              <a:rPr lang="da-DK" sz="1400" dirty="0" smtClean="0"/>
              <a:t>at du eksplicit relaterer din  </a:t>
            </a:r>
            <a:r>
              <a:rPr lang="da-DK" sz="1400" dirty="0"/>
              <a:t>feedback </a:t>
            </a:r>
            <a:r>
              <a:rPr lang="da-DK" sz="1400" dirty="0" smtClean="0"/>
              <a:t>til evalueringskriterier</a:t>
            </a:r>
            <a:r>
              <a:rPr lang="da-DK" sz="1400" dirty="0"/>
              <a:t>, fordi det hjælper de studerende til at forbinde deres feedback med det forventede læringsudbytte.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Begræns antallet af kriterier for komplekse </a:t>
            </a:r>
            <a:r>
              <a:rPr lang="da-DK" sz="1400" dirty="0" smtClean="0"/>
              <a:t>opgaver, især </a:t>
            </a:r>
            <a:r>
              <a:rPr lang="da-DK" sz="1400" dirty="0"/>
              <a:t>større skriftlige opgaver, hvor en god præstation ikke blot kan evalueres ved at vinge en række kriterier af, men i højere grad handler om at producere en sammenhængende besvarelse.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Vis de studerende, hvor de kan finde det korrekte svar, i stedet for at give dem det.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Bed de studerende om at vedlægge 3 spørgsmål, som de godt vil have svar på i forbindelse med en besvarelse eller 3 aspekter, de ønsker at blive bedre til. </a:t>
            </a:r>
          </a:p>
          <a:p>
            <a:pPr marL="285750" lvl="0" indent="-285750">
              <a:buFont typeface="Wingdings" charset="2"/>
              <a:buChar char="q"/>
            </a:pPr>
            <a:r>
              <a:rPr lang="da-DK" sz="1400" dirty="0"/>
              <a:t>Bed de studerende om at evaluere deres eget arbejde, inden de afleverer til dig, og giv både feedback på selve besvarelsen og deres </a:t>
            </a:r>
            <a:r>
              <a:rPr lang="da-DK" sz="1400" dirty="0" smtClean="0"/>
              <a:t>selvevaluering</a:t>
            </a:r>
            <a:r>
              <a:rPr lang="da-DK" sz="1400" dirty="0"/>
              <a:t>. </a:t>
            </a:r>
          </a:p>
          <a:p>
            <a:r>
              <a:rPr lang="da-D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3162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28463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 </a:t>
            </a:r>
          </a:p>
          <a:p>
            <a:pPr algn="ctr"/>
            <a:endParaRPr lang="da-DK" sz="2800" dirty="0" smtClean="0"/>
          </a:p>
          <a:p>
            <a:pPr marL="722313" indent="-361950" algn="ctr">
              <a:tabLst>
                <a:tab pos="8702675" algn="l"/>
              </a:tabLst>
            </a:pPr>
            <a:r>
              <a:rPr lang="da-DK" dirty="0" smtClean="0"/>
              <a:t>. </a:t>
            </a:r>
            <a:endParaRPr lang="da-DK" dirty="0"/>
          </a:p>
          <a:p>
            <a:pPr algn="ctr"/>
            <a:endParaRPr lang="da-DK" sz="2800" dirty="0"/>
          </a:p>
        </p:txBody>
      </p:sp>
      <p:sp>
        <p:nvSpPr>
          <p:cNvPr id="5" name="Rectangle 4"/>
          <p:cNvSpPr/>
          <p:nvPr/>
        </p:nvSpPr>
        <p:spPr>
          <a:xfrm>
            <a:off x="1" y="2846376"/>
            <a:ext cx="9144001" cy="1752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-1" y="4598896"/>
            <a:ext cx="9142413" cy="5446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4598897"/>
            <a:ext cx="9142411" cy="55615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normAutofit fontScale="77500" lnSpcReduction="20000"/>
          </a:bodyPr>
          <a:lstStyle/>
          <a:p>
            <a:r>
              <a:rPr lang="da-DK" dirty="0">
                <a:solidFill>
                  <a:schemeClr val="bg1"/>
                </a:solidFill>
              </a:rPr>
              <a:t>Fremstillet af Professor David Nicol til REAP-projektet &lt;http://</a:t>
            </a:r>
            <a:r>
              <a:rPr lang="da-DK" dirty="0" err="1">
                <a:solidFill>
                  <a:schemeClr val="bg1"/>
                </a:solidFill>
              </a:rPr>
              <a:t>www.reap.ac.uk</a:t>
            </a:r>
            <a:r>
              <a:rPr lang="da-DK" dirty="0">
                <a:solidFill>
                  <a:schemeClr val="bg1"/>
                </a:solidFill>
              </a:rPr>
              <a:t>&gt; </a:t>
            </a:r>
            <a:endParaRPr lang="da-DK" i="1" dirty="0">
              <a:solidFill>
                <a:schemeClr val="bg1"/>
              </a:solidFill>
            </a:endParaRPr>
          </a:p>
          <a:p>
            <a:r>
              <a:rPr lang="da-DK" i="1" dirty="0">
                <a:solidFill>
                  <a:schemeClr val="bg1"/>
                </a:solidFill>
              </a:rPr>
              <a:t>Oversat og tilpasset dansk kontekst af Bente Mosgaard, Center for Undervisning og Læring, Aarhus BSS, Aarhus Universitet</a:t>
            </a:r>
          </a:p>
        </p:txBody>
      </p:sp>
      <p:sp>
        <p:nvSpPr>
          <p:cNvPr id="8" name="Rectangle 7"/>
          <p:cNvSpPr/>
          <p:nvPr/>
        </p:nvSpPr>
        <p:spPr>
          <a:xfrm>
            <a:off x="999861" y="487481"/>
            <a:ext cx="72287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FFFFFF"/>
                </a:solidFill>
              </a:rPr>
              <a:t>Få </a:t>
            </a:r>
            <a:r>
              <a:rPr lang="da-DK" sz="4000" b="1" dirty="0">
                <a:solidFill>
                  <a:srgbClr val="FFFFFF"/>
                </a:solidFill>
              </a:rPr>
              <a:t>de studerende </a:t>
            </a:r>
            <a:r>
              <a:rPr lang="da-DK" sz="4000" b="1" dirty="0" smtClean="0">
                <a:solidFill>
                  <a:srgbClr val="FFFFFF"/>
                </a:solidFill>
              </a:rPr>
              <a:t>til at bruge deres </a:t>
            </a:r>
            <a:r>
              <a:rPr lang="da-DK" sz="4000" b="1" dirty="0">
                <a:solidFill>
                  <a:srgbClr val="FFFFFF"/>
                </a:solidFill>
              </a:rPr>
              <a:t>feedback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4051" y="2110085"/>
            <a:ext cx="7539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rgbClr val="FFFFFF"/>
                </a:solidFill>
              </a:rPr>
              <a:t>Giv mulighed for at handle på feedback  (for at fjerne afstanden mellem den nuværende og den ønskede præstation).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9861" y="3177285"/>
            <a:ext cx="71206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i="1" dirty="0"/>
              <a:t>I hvilken grad </a:t>
            </a:r>
            <a:r>
              <a:rPr lang="da-DK" i="1" dirty="0" smtClean="0"/>
              <a:t>anvender </a:t>
            </a:r>
            <a:r>
              <a:rPr lang="da-DK" i="1" dirty="0"/>
              <a:t>dine studerende </a:t>
            </a:r>
            <a:r>
              <a:rPr lang="da-DK" i="1" dirty="0" smtClean="0"/>
              <a:t>den  </a:t>
            </a:r>
            <a:r>
              <a:rPr lang="da-DK" i="1" dirty="0"/>
              <a:t>feedback, de får? I givet fald på hvilke måder?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190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2944</Words>
  <Application>Microsoft Macintosh PowerPoint</Application>
  <PresentationFormat>On-screen Show (16:9)</PresentationFormat>
  <Paragraphs>216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Bente Mosgaard Jørgensen</dc:creator>
  <cp:lastModifiedBy>Bente Mosgaard Jørgensen</cp:lastModifiedBy>
  <cp:revision>91</cp:revision>
  <cp:lastPrinted>2015-08-07T07:03:05Z</cp:lastPrinted>
  <dcterms:created xsi:type="dcterms:W3CDTF">2015-08-04T10:54:21Z</dcterms:created>
  <dcterms:modified xsi:type="dcterms:W3CDTF">2015-09-01T15:01:15Z</dcterms:modified>
</cp:coreProperties>
</file>