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9" r:id="rId1"/>
    <p:sldMasterId id="2147483717" r:id="rId2"/>
    <p:sldMasterId id="2147483737" r:id="rId3"/>
  </p:sldMasterIdLst>
  <p:notesMasterIdLst>
    <p:notesMasterId r:id="rId26"/>
  </p:notesMasterIdLst>
  <p:handoutMasterIdLst>
    <p:handoutMasterId r:id="rId27"/>
  </p:handoutMasterIdLst>
  <p:sldIdLst>
    <p:sldId id="264" r:id="rId4"/>
    <p:sldId id="266" r:id="rId5"/>
    <p:sldId id="257" r:id="rId6"/>
    <p:sldId id="280" r:id="rId7"/>
    <p:sldId id="275" r:id="rId8"/>
    <p:sldId id="277" r:id="rId9"/>
    <p:sldId id="300" r:id="rId10"/>
    <p:sldId id="285" r:id="rId11"/>
    <p:sldId id="287" r:id="rId12"/>
    <p:sldId id="297" r:id="rId13"/>
    <p:sldId id="298" r:id="rId14"/>
    <p:sldId id="299" r:id="rId15"/>
    <p:sldId id="288" r:id="rId16"/>
    <p:sldId id="289" r:id="rId17"/>
    <p:sldId id="269" r:id="rId18"/>
    <p:sldId id="273" r:id="rId19"/>
    <p:sldId id="274" r:id="rId20"/>
    <p:sldId id="271" r:id="rId21"/>
    <p:sldId id="272" r:id="rId22"/>
    <p:sldId id="281" r:id="rId23"/>
    <p:sldId id="296" r:id="rId24"/>
    <p:sldId id="301" r:id="rId25"/>
  </p:sldIdLst>
  <p:sldSz cx="9144000" cy="5143500" type="screen16x9"/>
  <p:notesSz cx="6858000" cy="9144000"/>
  <p:embeddedFontLst>
    <p:embeddedFont>
      <p:font typeface="AU Peto" panose="040C0B07020602020301" pitchFamily="82" charset="0"/>
      <p:regular r:id="rId28"/>
    </p:embeddedFont>
    <p:embeddedFont>
      <p:font typeface="Wingdings 3" panose="05040102010807070707" pitchFamily="18" charset="2"/>
      <p:regular r:id="rId29"/>
    </p:embeddedFont>
    <p:embeddedFont>
      <p:font typeface="AU Passata Light" panose="020B03030309020308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U Passata" panose="020B0503030502030804" pitchFamily="34" charset="0"/>
      <p:regular r:id="rId36"/>
      <p:bold r:id="rId37"/>
    </p:embeddedFont>
    <p:embeddedFont>
      <p:font typeface="AU Logo" panose="050B0500000000020004" pitchFamily="34" charset="2"/>
      <p:regular r:id="rId38"/>
      <p:bold r:id="rId39"/>
    </p:embeddedFont>
  </p:embeddedFontLst>
  <p:custDataLst>
    <p:tags r:id="rId40"/>
  </p:custDataLst>
  <p:defaultTextStyle>
    <a:defPPr>
      <a:defRPr lang="en-US"/>
    </a:defPPr>
    <a:lvl1pPr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4572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9144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3716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18288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4">
          <p15:clr>
            <a:srgbClr val="A4A3A4"/>
          </p15:clr>
        </p15:guide>
        <p15:guide id="2" orient="horz" pos="982">
          <p15:clr>
            <a:srgbClr val="A4A3A4"/>
          </p15:clr>
        </p15:guide>
        <p15:guide id="3" orient="horz" pos="3239">
          <p15:clr>
            <a:srgbClr val="A4A3A4"/>
          </p15:clr>
        </p15:guide>
        <p15:guide id="4" orient="horz" pos="105">
          <p15:clr>
            <a:srgbClr val="A4A3A4"/>
          </p15:clr>
        </p15:guide>
        <p15:guide id="5" orient="horz" pos="2663">
          <p15:clr>
            <a:srgbClr val="A4A3A4"/>
          </p15:clr>
        </p15:guide>
        <p15:guide id="6" orient="horz" pos="2581">
          <p15:clr>
            <a:srgbClr val="A4A3A4"/>
          </p15:clr>
        </p15:guide>
        <p15:guide id="7" orient="horz" pos="226">
          <p15:clr>
            <a:srgbClr val="A4A3A4"/>
          </p15:clr>
        </p15:guide>
        <p15:guide id="8" orient="horz" pos="1516">
          <p15:clr>
            <a:srgbClr val="A4A3A4"/>
          </p15:clr>
        </p15:guide>
        <p15:guide id="9" orient="horz" pos="1678">
          <p15:clr>
            <a:srgbClr val="A4A3A4"/>
          </p15:clr>
        </p15:guide>
        <p15:guide id="10" pos="222">
          <p15:clr>
            <a:srgbClr val="A4A3A4"/>
          </p15:clr>
        </p15:guide>
        <p15:guide id="11" pos="5539">
          <p15:clr>
            <a:srgbClr val="A4A3A4"/>
          </p15:clr>
        </p15:guide>
        <p15:guide id="12" pos="3674">
          <p15:clr>
            <a:srgbClr val="A4A3A4"/>
          </p15:clr>
        </p15:guide>
        <p15:guide id="13" pos="2801">
          <p15:clr>
            <a:srgbClr val="A4A3A4"/>
          </p15:clr>
        </p15:guide>
        <p15:guide id="14" pos="2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3476" autoAdjust="0"/>
  </p:normalViewPr>
  <p:slideViewPr>
    <p:cSldViewPr snapToObjects="1" showGuides="1">
      <p:cViewPr varScale="1">
        <p:scale>
          <a:sx n="137" d="100"/>
          <a:sy n="137" d="100"/>
        </p:scale>
        <p:origin x="180" y="228"/>
      </p:cViewPr>
      <p:guideLst>
        <p:guide orient="horz" pos="724"/>
        <p:guide orient="horz" pos="982"/>
        <p:guide orient="horz" pos="3239"/>
        <p:guide orient="horz" pos="105"/>
        <p:guide orient="horz" pos="2663"/>
        <p:guide orient="horz" pos="2581"/>
        <p:guide orient="horz" pos="226"/>
        <p:guide orient="horz" pos="1516"/>
        <p:guide orient="horz" pos="1678"/>
        <p:guide pos="222"/>
        <p:guide pos="5539"/>
        <p:guide pos="3674"/>
        <p:guide pos="2801"/>
        <p:guide pos="29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5" d="100"/>
          <a:sy n="85" d="100"/>
        </p:scale>
        <p:origin x="316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88DF0C21-DE6B-488F-B9D9-B7FE08733B7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076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02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50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930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967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133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705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71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40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66ABC-5102-4B0C-8842-3908384DF1C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77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63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686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5752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610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343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73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4" name="SD_FrontPagePictur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881"/>
          </a:xfrm>
          <a:prstGeom prst="rect">
            <a:avLst/>
          </a:prstGeom>
        </p:spPr>
      </p:pic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013" y="1989780"/>
            <a:ext cx="7159345" cy="1169551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441519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5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36" name="SD_ART_SecondaryLogo"/>
          <p:cNvSpPr>
            <a:spLocks noChangeArrowheads="1"/>
          </p:cNvSpPr>
          <p:nvPr userDrawn="1"/>
        </p:nvSpPr>
        <p:spPr bwMode="auto">
          <a:xfrm>
            <a:off x="7045200" y="367200"/>
            <a:ext cx="1735200" cy="3276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18" name="SD_VAR_BssLogo"/>
          <p:cNvSpPr txBox="1"/>
          <p:nvPr userDrawn="1">
            <p:custDataLst>
              <p:tags r:id="rId1"/>
            </p:custDataLst>
          </p:nvPr>
        </p:nvSpPr>
        <p:spPr>
          <a:xfrm>
            <a:off x="954000" y="4323600"/>
            <a:ext cx="3600000" cy="615600"/>
          </a:xfrm>
          <a:prstGeom prst="rect">
            <a:avLst/>
          </a:prstGeom>
          <a:noFill/>
        </p:spPr>
        <p:txBody>
          <a:bodyPr wrap="square" lIns="0" tIns="0" rIns="0" bIns="18000" rtlCol="0" anchor="b" anchorCtr="0">
            <a:noAutofit/>
          </a:bodyPr>
          <a:lstStyle/>
          <a:p>
            <a:pPr>
              <a:lnSpc>
                <a:spcPts val="910"/>
              </a:lnSpc>
            </a:pPr>
            <a:r>
              <a:rPr lang="en-US" sz="750" b="1" i="0" cap="all" baseline="0" smtClean="0">
                <a:solidFill>
                  <a:schemeClr val="bg1"/>
                </a:solidFill>
                <a:latin typeface="+mj-lt"/>
              </a:rPr>
              <a:t>SCHOOL OF BUSINESS AND SOCIAL SCIENCES</a:t>
            </a: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750" b="0" i="0" cap="all" baseline="0" smtClean="0">
                <a:solidFill>
                  <a:schemeClr val="bg1"/>
                </a:solidFill>
                <a:latin typeface="+mj-lt"/>
              </a:rPr>
            </a:b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>Aarhus University</a:t>
            </a:r>
            <a:endParaRPr lang="en-GB" sz="750" b="0" i="0" cap="all" baseline="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Pladsholder til tekst logo"/>
          <p:cNvSpPr txBox="1">
            <a:spLocks/>
          </p:cNvSpPr>
          <p:nvPr userDrawn="1"/>
        </p:nvSpPr>
        <p:spPr>
          <a:xfrm>
            <a:off x="374400" y="4323600"/>
            <a:ext cx="504000" cy="6156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000" kern="0" dirty="0" smtClean="0">
                <a:solidFill>
                  <a:schemeClr val="bg1"/>
                </a:solidFill>
                <a:latin typeface="AU Logo" panose="050B0500000000020004" pitchFamily="34" charset="2"/>
              </a:rPr>
              <a:t>2</a:t>
            </a:r>
            <a:endParaRPr lang="en-GB" sz="4000" kern="0" dirty="0">
              <a:solidFill>
                <a:schemeClr val="bg1"/>
              </a:solidFill>
              <a:latin typeface="AU Logo" panose="050B0500000000020004" pitchFamily="34" charset="2"/>
            </a:endParaRPr>
          </a:p>
        </p:txBody>
      </p:sp>
      <p:sp>
        <p:nvSpPr>
          <p:cNvPr id="30" name="SD_FLD_Event"/>
          <p:cNvSpPr txBox="1">
            <a:spLocks noChangeArrowheads="1"/>
          </p:cNvSpPr>
          <p:nvPr userDrawn="1"/>
        </p:nvSpPr>
        <p:spPr bwMode="auto">
          <a:xfrm>
            <a:off x="7045890" y="4348686"/>
            <a:ext cx="1749940" cy="14771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2448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b="1" cap="all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4" name="Picture 3" descr="citat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1" y="1219213"/>
            <a:ext cx="448733" cy="80771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712386" y="1725084"/>
            <a:ext cx="5687480" cy="237225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5" name="TextBox 5"/>
          <p:cNvSpPr txBox="1"/>
          <p:nvPr userDrawn="1"/>
        </p:nvSpPr>
        <p:spPr>
          <a:xfrm>
            <a:off x="-1584684" y="1729940"/>
            <a:ext cx="1473876" cy="1165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Eksempel på et citat</a:t>
            </a:r>
          </a:p>
          <a:p>
            <a:pPr algn="r">
              <a:lnSpc>
                <a:spcPct val="100000"/>
              </a:lnSpc>
            </a:pPr>
            <a:endParaRPr lang="en-GB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 kan se alle tilgængelige </a:t>
            </a:r>
          </a:p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layouts ved at vælge ’Layout’ i </a:t>
            </a:r>
          </a:p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højreklik-menuen</a:t>
            </a:r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770"/>
            <a:ext cx="8440738" cy="392956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770"/>
            <a:ext cx="8440738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52425" y="168275"/>
            <a:ext cx="8440738" cy="4733925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130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0" y="166688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0" y="166688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824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824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98999" y="166688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698999" y="2662742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12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95B1C-8CD2-48D1-BA13-0A242C5433E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8" name="Black Rectangle"/>
          <p:cNvSpPr/>
          <p:nvPr userDrawn="1"/>
        </p:nvSpPr>
        <p:spPr>
          <a:xfrm>
            <a:off x="352425" y="1324430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620688" y="766856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4CDE3-B485-4686-B7A8-481E185B25D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85846" y="1851670"/>
            <a:ext cx="5372308" cy="1309564"/>
          </a:xfrm>
        </p:spPr>
        <p:txBody>
          <a:bodyPr anchor="ctr" anchorCtr="0"/>
          <a:lstStyle>
            <a:lvl1pPr marL="0" indent="0" algn="ctr">
              <a:buFontTx/>
              <a:buNone/>
              <a:defRPr sz="3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8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20" name="SD_ART_SecondaryLogo"/>
          <p:cNvSpPr>
            <a:spLocks noChangeArrowheads="1"/>
          </p:cNvSpPr>
          <p:nvPr userDrawn="1"/>
        </p:nvSpPr>
        <p:spPr bwMode="auto">
          <a:xfrm>
            <a:off x="7045200" y="367200"/>
            <a:ext cx="1735200" cy="3276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15" name="SD_VAR_BssLogo"/>
          <p:cNvSpPr txBox="1"/>
          <p:nvPr userDrawn="1">
            <p:custDataLst>
              <p:tags r:id="rId1"/>
            </p:custDataLst>
          </p:nvPr>
        </p:nvSpPr>
        <p:spPr>
          <a:xfrm>
            <a:off x="954000" y="4323600"/>
            <a:ext cx="3600000" cy="615600"/>
          </a:xfrm>
          <a:prstGeom prst="rect">
            <a:avLst/>
          </a:prstGeom>
          <a:noFill/>
        </p:spPr>
        <p:txBody>
          <a:bodyPr wrap="square" lIns="0" tIns="0" rIns="0" bIns="18000" rtlCol="0" anchor="b" anchorCtr="0">
            <a:noAutofit/>
          </a:bodyPr>
          <a:lstStyle/>
          <a:p>
            <a:pPr>
              <a:lnSpc>
                <a:spcPts val="910"/>
              </a:lnSpc>
            </a:pPr>
            <a:r>
              <a:rPr lang="en-US" sz="750" b="1" i="0" cap="all" baseline="0" smtClean="0">
                <a:solidFill>
                  <a:schemeClr val="bg1"/>
                </a:solidFill>
                <a:latin typeface="+mj-lt"/>
              </a:rPr>
              <a:t>SCHOOL OF BUSINESS AND SOCIAL SCIENCES</a:t>
            </a: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750" b="0" i="0" cap="all" baseline="0" smtClean="0">
                <a:solidFill>
                  <a:schemeClr val="bg1"/>
                </a:solidFill>
                <a:latin typeface="+mj-lt"/>
              </a:rPr>
            </a:b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>Aarhus University</a:t>
            </a:r>
            <a:endParaRPr lang="en-GB" sz="750" b="0" i="0" cap="all" baseline="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SD_USR_Title"/>
          <p:cNvSpPr txBox="1">
            <a:spLocks noChangeArrowheads="1"/>
          </p:cNvSpPr>
          <p:nvPr userDrawn="1"/>
        </p:nvSpPr>
        <p:spPr bwMode="auto">
          <a:xfrm>
            <a:off x="4748455" y="4323600"/>
            <a:ext cx="2237395" cy="6156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1296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cap="all" baseline="0" dirty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18" name="SD_FLD_DocumentDate"/>
          <p:cNvSpPr txBox="1">
            <a:spLocks noChangeArrowheads="1"/>
          </p:cNvSpPr>
          <p:nvPr userDrawn="1"/>
        </p:nvSpPr>
        <p:spPr bwMode="auto">
          <a:xfrm>
            <a:off x="7045890" y="4323600"/>
            <a:ext cx="1746000" cy="6156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1296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cap="all" baseline="0" dirty="0" smtClean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21" name="Pladsholder til tekst logo"/>
          <p:cNvSpPr txBox="1">
            <a:spLocks/>
          </p:cNvSpPr>
          <p:nvPr userDrawn="1"/>
        </p:nvSpPr>
        <p:spPr>
          <a:xfrm>
            <a:off x="374400" y="4323600"/>
            <a:ext cx="504000" cy="6156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000" kern="0" dirty="0" smtClean="0">
                <a:solidFill>
                  <a:schemeClr val="bg1"/>
                </a:solidFill>
                <a:latin typeface="AU Logo" panose="050B0500000000020004" pitchFamily="34" charset="2"/>
              </a:rPr>
              <a:t>2</a:t>
            </a:r>
            <a:endParaRPr lang="en-GB" sz="4000" kern="0" dirty="0">
              <a:solidFill>
                <a:schemeClr val="bg1"/>
              </a:solidFill>
              <a:latin typeface="AU Logo" panose="050B0500000000020004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9282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013" y="1059582"/>
            <a:ext cx="7159345" cy="1334665"/>
          </a:xfrm>
        </p:spPr>
        <p:txBody>
          <a:bodyPr wrap="square" anchor="b" anchorCtr="0">
            <a:no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2517750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09690" y="2787774"/>
            <a:ext cx="5372308" cy="130956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2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18" name="SD_ART_SecondaryLogo"/>
          <p:cNvSpPr>
            <a:spLocks noChangeArrowheads="1"/>
          </p:cNvSpPr>
          <p:nvPr userDrawn="1"/>
        </p:nvSpPr>
        <p:spPr bwMode="auto">
          <a:xfrm>
            <a:off x="7045200" y="367200"/>
            <a:ext cx="1735200" cy="3276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20" name="SD_VAR_BssLogo"/>
          <p:cNvSpPr txBox="1"/>
          <p:nvPr userDrawn="1">
            <p:custDataLst>
              <p:tags r:id="rId1"/>
            </p:custDataLst>
          </p:nvPr>
        </p:nvSpPr>
        <p:spPr>
          <a:xfrm>
            <a:off x="954000" y="4323600"/>
            <a:ext cx="3600000" cy="615600"/>
          </a:xfrm>
          <a:prstGeom prst="rect">
            <a:avLst/>
          </a:prstGeom>
          <a:noFill/>
        </p:spPr>
        <p:txBody>
          <a:bodyPr wrap="square" lIns="0" tIns="0" rIns="0" bIns="18000" rtlCol="0" anchor="b" anchorCtr="0">
            <a:noAutofit/>
          </a:bodyPr>
          <a:lstStyle/>
          <a:p>
            <a:pPr>
              <a:lnSpc>
                <a:spcPts val="910"/>
              </a:lnSpc>
            </a:pPr>
            <a:r>
              <a:rPr lang="en-US" sz="750" b="1" i="0" cap="all" baseline="0" smtClean="0">
                <a:solidFill>
                  <a:schemeClr val="bg1"/>
                </a:solidFill>
                <a:latin typeface="+mj-lt"/>
              </a:rPr>
              <a:t>SCHOOL OF BUSINESS AND SOCIAL SCIENCES</a:t>
            </a: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750" b="0" i="0" cap="all" baseline="0" smtClean="0">
                <a:solidFill>
                  <a:schemeClr val="bg1"/>
                </a:solidFill>
                <a:latin typeface="+mj-lt"/>
              </a:rPr>
            </a:b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>Aarhus University</a:t>
            </a:r>
            <a:endParaRPr lang="en-GB" sz="750" b="0" i="0" cap="all" baseline="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D_USR_Title"/>
          <p:cNvSpPr txBox="1">
            <a:spLocks noChangeArrowheads="1"/>
          </p:cNvSpPr>
          <p:nvPr userDrawn="1"/>
        </p:nvSpPr>
        <p:spPr bwMode="auto">
          <a:xfrm>
            <a:off x="4748455" y="4323600"/>
            <a:ext cx="2237395" cy="6156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1296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cap="all" baseline="0" dirty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24" name="SD_FLD_DocumentDate"/>
          <p:cNvSpPr txBox="1">
            <a:spLocks noChangeArrowheads="1"/>
          </p:cNvSpPr>
          <p:nvPr userDrawn="1"/>
        </p:nvSpPr>
        <p:spPr bwMode="auto">
          <a:xfrm>
            <a:off x="7045890" y="4323600"/>
            <a:ext cx="1746000" cy="6156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1296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cap="all" baseline="0" dirty="0" smtClean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26" name="Pladsholder til tekst logo"/>
          <p:cNvSpPr txBox="1">
            <a:spLocks/>
          </p:cNvSpPr>
          <p:nvPr userDrawn="1"/>
        </p:nvSpPr>
        <p:spPr>
          <a:xfrm>
            <a:off x="374400" y="4323600"/>
            <a:ext cx="504000" cy="6156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000" kern="0" dirty="0" smtClean="0">
                <a:solidFill>
                  <a:schemeClr val="bg1"/>
                </a:solidFill>
                <a:latin typeface="AU Logo" panose="050B0500000000020004" pitchFamily="34" charset="2"/>
              </a:rPr>
              <a:t>2</a:t>
            </a:r>
            <a:endParaRPr lang="en-GB" sz="4000" kern="0" dirty="0">
              <a:solidFill>
                <a:schemeClr val="bg1"/>
              </a:solidFill>
              <a:latin typeface="AU Logo" panose="050B0500000000020004" pitchFamily="34" charset="2"/>
            </a:endParaRPr>
          </a:p>
        </p:txBody>
      </p:sp>
      <p:sp>
        <p:nvSpPr>
          <p:cNvPr id="27" name="SD_FLD_Event"/>
          <p:cNvSpPr txBox="1">
            <a:spLocks noChangeArrowheads="1"/>
          </p:cNvSpPr>
          <p:nvPr userDrawn="1"/>
        </p:nvSpPr>
        <p:spPr bwMode="auto">
          <a:xfrm>
            <a:off x="7045890" y="4323600"/>
            <a:ext cx="1749940" cy="26437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2448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b="1" cap="all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784468" y="5033566"/>
            <a:ext cx="359532" cy="491958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Pladsholder til tekst 2"/>
          <p:cNvSpPr txBox="1">
            <a:spLocks/>
          </p:cNvSpPr>
          <p:nvPr userDrawn="1"/>
        </p:nvSpPr>
        <p:spPr>
          <a:xfrm>
            <a:off x="1807200" y="1702800"/>
            <a:ext cx="1231106" cy="1360800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r"/>
            <a:r>
              <a:rPr lang="en-GB" sz="9300" kern="0" dirty="0" smtClean="0">
                <a:solidFill>
                  <a:schemeClr val="bg1"/>
                </a:solidFill>
                <a:latin typeface="AU Logo" panose="050B0500000000020004" pitchFamily="34" charset="2"/>
              </a:rPr>
              <a:t>2</a:t>
            </a:r>
            <a:endParaRPr lang="en-GB" sz="9300" kern="0" dirty="0">
              <a:solidFill>
                <a:schemeClr val="bg1"/>
              </a:solidFill>
              <a:latin typeface="AU Logo" panose="050B0500000000020004" pitchFamily="34" charset="2"/>
            </a:endParaRPr>
          </a:p>
        </p:txBody>
      </p:sp>
      <p:sp>
        <p:nvSpPr>
          <p:cNvPr id="7" name="SD_VAR_BssLogo"/>
          <p:cNvSpPr txBox="1"/>
          <p:nvPr userDrawn="1">
            <p:custDataLst>
              <p:tags r:id="rId1"/>
            </p:custDataLst>
          </p:nvPr>
        </p:nvSpPr>
        <p:spPr>
          <a:xfrm>
            <a:off x="3218400" y="1702800"/>
            <a:ext cx="5674080" cy="1360800"/>
          </a:xfrm>
          <a:prstGeom prst="rect">
            <a:avLst/>
          </a:prstGeom>
          <a:noFill/>
        </p:spPr>
        <p:txBody>
          <a:bodyPr wrap="square" lIns="0" tIns="0" rIns="0" bIns="36000" rtlCol="0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700" b="1" i="0" cap="all" baseline="0" smtClean="0">
                <a:solidFill>
                  <a:schemeClr val="bg1"/>
                </a:solidFill>
                <a:latin typeface="+mj-lt"/>
              </a:rPr>
              <a:t>SCHOOL OF BUSINESS AND SOCIAL SCIENCES</a:t>
            </a:r>
            <a:r>
              <a:rPr lang="en-US" sz="1700" b="0" i="0" cap="all" baseline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1700" b="0" i="0" cap="all" baseline="0" smtClean="0">
                <a:solidFill>
                  <a:schemeClr val="bg1"/>
                </a:solidFill>
                <a:latin typeface="+mj-lt"/>
              </a:rPr>
            </a:br>
            <a:r>
              <a:rPr lang="en-US" sz="1700" b="0" i="0" cap="all" baseline="0" smtClean="0">
                <a:solidFill>
                  <a:schemeClr val="bg1"/>
                </a:solidFill>
                <a:latin typeface="+mj-lt"/>
              </a:rPr>
              <a:t>Aarhus University</a:t>
            </a:r>
            <a:endParaRPr lang="en-GB" sz="1700" b="0" i="0" cap="all" baseline="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4819" name="SD_FLD_Title"/>
          <p:cNvSpPr>
            <a:spLocks noGrp="1" noChangeArrowheads="1"/>
          </p:cNvSpPr>
          <p:nvPr>
            <p:ph type="ctrTitle"/>
          </p:nvPr>
        </p:nvSpPr>
        <p:spPr>
          <a:xfrm>
            <a:off x="989013" y="1989780"/>
            <a:ext cx="7159345" cy="1169551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441519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5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6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8" name="SD_OFF_Niveau1And2"/>
          <p:cNvSpPr txBox="1">
            <a:spLocks noChangeArrowheads="1"/>
          </p:cNvSpPr>
          <p:nvPr userDrawn="1"/>
        </p:nvSpPr>
        <p:spPr bwMode="auto">
          <a:xfrm>
            <a:off x="975600" y="4496400"/>
            <a:ext cx="1800000" cy="42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dirty="0" smtClean="0">
              <a:solidFill>
                <a:srgbClr val="FFFFFF"/>
              </a:solidFill>
              <a:latin typeface="AU Passata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42" y="366131"/>
            <a:ext cx="1734884" cy="328433"/>
          </a:xfrm>
          <a:prstGeom prst="rect">
            <a:avLst/>
          </a:prstGeom>
        </p:spPr>
      </p:pic>
      <p:sp>
        <p:nvSpPr>
          <p:cNvPr id="32" name="SD_FLD_Event"/>
          <p:cNvSpPr txBox="1">
            <a:spLocks noChangeArrowheads="1"/>
          </p:cNvSpPr>
          <p:nvPr userDrawn="1"/>
        </p:nvSpPr>
        <p:spPr bwMode="auto">
          <a:xfrm>
            <a:off x="7054975" y="4604883"/>
            <a:ext cx="1749940" cy="324789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b="1" cap="all" dirty="0" err="1" smtClean="0">
                <a:solidFill>
                  <a:srgbClr val="FFFFFF"/>
                </a:solidFill>
              </a:rPr>
              <a:t>InTernational</a:t>
            </a:r>
            <a:r>
              <a:rPr lang="da-DK" sz="800" b="1" cap="all" dirty="0" smtClean="0">
                <a:solidFill>
                  <a:srgbClr val="FFFFFF"/>
                </a:solidFill>
              </a:rPr>
              <a:t> </a:t>
            </a:r>
          </a:p>
          <a:p>
            <a:pPr algn="r">
              <a:lnSpc>
                <a:spcPct val="95000"/>
              </a:lnSpc>
              <a:defRPr/>
            </a:pPr>
            <a:r>
              <a:rPr lang="da-DK" sz="800" cap="all" dirty="0" smtClean="0">
                <a:solidFill>
                  <a:srgbClr val="FFFFFF"/>
                </a:solidFill>
                <a:latin typeface="AU Passata Light" panose="020B0303030902030804" pitchFamily="34" charset="0"/>
              </a:rPr>
              <a:t>Bss.au.dk/</a:t>
            </a:r>
            <a:r>
              <a:rPr lang="da-DK" sz="800" cap="all" dirty="0" err="1" smtClean="0">
                <a:solidFill>
                  <a:srgbClr val="FFFFFF"/>
                </a:solidFill>
                <a:latin typeface="AU Passata Light" panose="020B0303030902030804" pitchFamily="34" charset="0"/>
              </a:rPr>
              <a:t>exchange</a:t>
            </a:r>
            <a:endParaRPr lang="da-DK" sz="800" cap="all" dirty="0" smtClean="0">
              <a:solidFill>
                <a:srgbClr val="FFFFFF"/>
              </a:solidFill>
              <a:latin typeface="AU Passata Light" panose="020B0303030902030804" pitchFamily="34" charset="0"/>
            </a:endParaRPr>
          </a:p>
        </p:txBody>
      </p:sp>
      <p:sp>
        <p:nvSpPr>
          <p:cNvPr id="33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5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013" y="1059582"/>
            <a:ext cx="7159345" cy="1334665"/>
          </a:xfrm>
        </p:spPr>
        <p:txBody>
          <a:bodyPr wrap="square" anchor="b" anchorCtr="0">
            <a:no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2517750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09690" y="2787774"/>
            <a:ext cx="5372308" cy="130956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2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7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04" y="363776"/>
            <a:ext cx="1759760" cy="333143"/>
          </a:xfrm>
          <a:prstGeom prst="rect">
            <a:avLst/>
          </a:prstGeom>
        </p:spPr>
      </p:pic>
      <p:sp>
        <p:nvSpPr>
          <p:cNvPr id="24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7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013" y="1989780"/>
            <a:ext cx="7159345" cy="1169551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441519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4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04" y="363776"/>
            <a:ext cx="1759760" cy="333143"/>
          </a:xfrm>
          <a:prstGeom prst="rect">
            <a:avLst/>
          </a:prstGeom>
        </p:spPr>
      </p:pic>
      <p:sp>
        <p:nvSpPr>
          <p:cNvPr id="30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2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1324430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punktopstilling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på teksten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(flere niveauer findes),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venstrestillet tekst uden punktopstilling, brug ‘Formindsk listeniveau’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 userDrawn="1"/>
        </p:nvSpPr>
        <p:spPr>
          <a:xfrm>
            <a:off x="-309684" y="2207521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solidFill>
                <a:srgbClr val="FFFFFF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09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347651" y="2999609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 userDrawn="1"/>
        </p:nvSpPr>
        <p:spPr>
          <a:xfrm>
            <a:off x="-562116" y="300218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-1620688" y="766856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6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860717"/>
            <a:ext cx="8440739" cy="223360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598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24" y="1131590"/>
            <a:ext cx="8440739" cy="427335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02"/>
            <a:ext cx="136977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Overskrift én linje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Bold eller Regular</a:t>
            </a: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Underoverskrift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én linje 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punktopstilling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på teksten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(flere niveauer findes),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venstrestillet tekst uden punktopstilling, brug ‘Formindsk listeniveau’</a:t>
            </a:r>
            <a:endParaRPr lang="da-DK" sz="1000" dirty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 userDrawn="1"/>
        </p:nvSpPr>
        <p:spPr>
          <a:xfrm>
            <a:off x="-309684" y="2207521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09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-347651" y="2999609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6" name="Rounded Rectangle 25"/>
          <p:cNvSpPr/>
          <p:nvPr userDrawn="1"/>
        </p:nvSpPr>
        <p:spPr>
          <a:xfrm>
            <a:off x="-562116" y="300218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7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598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6980" y="1149350"/>
            <a:ext cx="8448849" cy="2947988"/>
          </a:xfrm>
        </p:spPr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Overskrift én linje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Bold eller Regular</a:t>
            </a:r>
          </a:p>
        </p:txBody>
      </p:sp>
    </p:spTree>
    <p:extLst>
      <p:ext uri="{BB962C8B-B14F-4D97-AF65-F5344CB8AC3E}">
        <p14:creationId xmlns:p14="http://schemas.microsoft.com/office/powerpoint/2010/main" val="2974339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ch tex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7" y="166687"/>
            <a:ext cx="5227685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832475" y="166687"/>
            <a:ext cx="2960688" cy="3930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891894"/>
            <a:ext cx="5227687" cy="320544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punktopstilling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på teksten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(flere niveauer findes),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venstrestillet tekst uden punktopstilling, brug ‘Formindsk listeniveau’</a:t>
            </a:r>
            <a:endParaRPr lang="da-DK" sz="1000" dirty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65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745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745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1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Overskrift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MAKS. én linje</a:t>
            </a:r>
          </a:p>
        </p:txBody>
      </p:sp>
    </p:spTree>
    <p:extLst>
      <p:ext uri="{BB962C8B-B14F-4D97-AF65-F5344CB8AC3E}">
        <p14:creationId xmlns:p14="http://schemas.microsoft.com/office/powerpoint/2010/main" val="2744839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7"/>
            <a:ext cx="4093200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166687"/>
            <a:ext cx="4093200" cy="3930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891894"/>
            <a:ext cx="4093200" cy="320544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punktopstilling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på teksten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(flere niveauer findes),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venstrestillet tekst uden punktopstilling, brug ‘Formindsk listeniveau’</a:t>
            </a:r>
            <a:endParaRPr lang="da-DK" sz="1000" dirty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65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745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745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1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Overskrift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MAKS. én linje</a:t>
            </a:r>
          </a:p>
        </p:txBody>
      </p:sp>
    </p:spTree>
    <p:extLst>
      <p:ext uri="{BB962C8B-B14F-4D97-AF65-F5344CB8AC3E}">
        <p14:creationId xmlns:p14="http://schemas.microsoft.com/office/powerpoint/2010/main" val="63017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149350"/>
            <a:ext cx="4093200" cy="929338"/>
          </a:xfrm>
        </p:spPr>
        <p:txBody>
          <a:bodyPr/>
          <a:lstStyle>
            <a:lvl1pPr algn="r">
              <a:defRPr sz="2400" cap="all" baseline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-1764704" y="1812217"/>
            <a:ext cx="1683620" cy="11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Indsæt Navn </a:t>
            </a:r>
          </a:p>
          <a:p>
            <a:pPr algn="r" eaLnBrk="1" hangingPunct="1">
              <a:lnSpc>
                <a:spcPct val="100000"/>
              </a:lnSpc>
            </a:pPr>
            <a:endParaRPr lang="da-DK" sz="8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Profession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8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Data / Tekst 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1149350"/>
            <a:ext cx="4093200" cy="29479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2631019"/>
            <a:ext cx="4093200" cy="152558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25" y="2092151"/>
            <a:ext cx="4093200" cy="489506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600" cap="all" baseline="0"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10031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013" y="1989780"/>
            <a:ext cx="7159345" cy="1169551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441519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53" name="TextBox 5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9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17" name="SD_ART_SecondaryLogo"/>
          <p:cNvSpPr>
            <a:spLocks noChangeArrowheads="1"/>
          </p:cNvSpPr>
          <p:nvPr userDrawn="1"/>
        </p:nvSpPr>
        <p:spPr bwMode="auto">
          <a:xfrm>
            <a:off x="7045200" y="367200"/>
            <a:ext cx="1735200" cy="3276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20" name="SD_VAR_BssLogo"/>
          <p:cNvSpPr txBox="1"/>
          <p:nvPr userDrawn="1">
            <p:custDataLst>
              <p:tags r:id="rId1"/>
            </p:custDataLst>
          </p:nvPr>
        </p:nvSpPr>
        <p:spPr>
          <a:xfrm>
            <a:off x="954000" y="4323600"/>
            <a:ext cx="3600000" cy="615600"/>
          </a:xfrm>
          <a:prstGeom prst="rect">
            <a:avLst/>
          </a:prstGeom>
          <a:noFill/>
        </p:spPr>
        <p:txBody>
          <a:bodyPr wrap="square" lIns="0" tIns="0" rIns="0" bIns="18000" rtlCol="0" anchor="b" anchorCtr="0">
            <a:noAutofit/>
          </a:bodyPr>
          <a:lstStyle/>
          <a:p>
            <a:pPr>
              <a:lnSpc>
                <a:spcPts val="910"/>
              </a:lnSpc>
            </a:pPr>
            <a:r>
              <a:rPr lang="en-US" sz="750" b="1" i="0" cap="all" baseline="0" smtClean="0">
                <a:solidFill>
                  <a:schemeClr val="bg1"/>
                </a:solidFill>
                <a:latin typeface="+mj-lt"/>
              </a:rPr>
              <a:t>SCHOOL OF BUSINESS AND SOCIAL SCIENCES</a:t>
            </a: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750" b="0" i="0" cap="all" baseline="0" smtClean="0">
                <a:solidFill>
                  <a:schemeClr val="bg1"/>
                </a:solidFill>
                <a:latin typeface="+mj-lt"/>
              </a:rPr>
            </a:b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>Aarhus University</a:t>
            </a:r>
            <a:endParaRPr lang="en-GB" sz="750" b="0" i="0" cap="all" baseline="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SD_USR_Title"/>
          <p:cNvSpPr txBox="1">
            <a:spLocks noChangeArrowheads="1"/>
          </p:cNvSpPr>
          <p:nvPr userDrawn="1"/>
        </p:nvSpPr>
        <p:spPr bwMode="auto">
          <a:xfrm>
            <a:off x="5118573" y="4340632"/>
            <a:ext cx="2237395" cy="6156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1296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cap="all" baseline="0" dirty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23" name="SD_FLD_DocumentDate"/>
          <p:cNvSpPr txBox="1">
            <a:spLocks noChangeArrowheads="1"/>
          </p:cNvSpPr>
          <p:nvPr userDrawn="1"/>
        </p:nvSpPr>
        <p:spPr bwMode="auto">
          <a:xfrm>
            <a:off x="7045890" y="4323600"/>
            <a:ext cx="1746000" cy="6156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1296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cap="all" baseline="0" dirty="0" smtClean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26" name="Pladsholder til tekst logo"/>
          <p:cNvSpPr txBox="1">
            <a:spLocks/>
          </p:cNvSpPr>
          <p:nvPr userDrawn="1"/>
        </p:nvSpPr>
        <p:spPr>
          <a:xfrm>
            <a:off x="374400" y="4323600"/>
            <a:ext cx="504000" cy="6156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000" kern="0" dirty="0" smtClean="0">
                <a:solidFill>
                  <a:schemeClr val="bg1"/>
                </a:solidFill>
                <a:latin typeface="AU Logo" panose="050B0500000000020004" pitchFamily="34" charset="2"/>
              </a:rPr>
              <a:t>2</a:t>
            </a:r>
            <a:endParaRPr lang="en-GB" sz="4000" kern="0" dirty="0">
              <a:solidFill>
                <a:schemeClr val="bg1"/>
              </a:solidFill>
              <a:latin typeface="AU Logo" panose="050B0500000000020004" pitchFamily="34" charset="2"/>
            </a:endParaRPr>
          </a:p>
        </p:txBody>
      </p:sp>
      <p:sp>
        <p:nvSpPr>
          <p:cNvPr id="30" name="SD_FLD_Event"/>
          <p:cNvSpPr txBox="1">
            <a:spLocks noChangeArrowheads="1"/>
          </p:cNvSpPr>
          <p:nvPr userDrawn="1"/>
        </p:nvSpPr>
        <p:spPr bwMode="auto">
          <a:xfrm>
            <a:off x="7045890" y="4323600"/>
            <a:ext cx="1749940" cy="26437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2448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b="1" cap="all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1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tat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1" y="1219213"/>
            <a:ext cx="448733" cy="80771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712386" y="1725084"/>
            <a:ext cx="5687480" cy="237225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</p:txBody>
      </p:sp>
      <p:sp>
        <p:nvSpPr>
          <p:cNvPr id="5" name="TextBox 5"/>
          <p:cNvSpPr txBox="1"/>
          <p:nvPr userDrawn="1"/>
        </p:nvSpPr>
        <p:spPr>
          <a:xfrm>
            <a:off x="-1584684" y="1729940"/>
            <a:ext cx="1473876" cy="1165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Eksempel på et citat</a:t>
            </a: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Du kan se alle tilgængelige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layouts ved at vælge ’Layout’ i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højremenuen</a:t>
            </a:r>
          </a:p>
        </p:txBody>
      </p:sp>
    </p:spTree>
    <p:extLst>
      <p:ext uri="{BB962C8B-B14F-4D97-AF65-F5344CB8AC3E}">
        <p14:creationId xmlns:p14="http://schemas.microsoft.com/office/powerpoint/2010/main" val="2096472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770"/>
            <a:ext cx="8440738" cy="392956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285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770"/>
            <a:ext cx="8440738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5187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0" y="166688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435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0" y="166688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824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650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824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98999" y="166688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698999" y="2662742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04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8" name="Black Rectangle"/>
          <p:cNvSpPr/>
          <p:nvPr userDrawn="1"/>
        </p:nvSpPr>
        <p:spPr>
          <a:xfrm>
            <a:off x="352425" y="1324430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620688" y="766856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82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033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85846" y="1851670"/>
            <a:ext cx="5372308" cy="1309564"/>
          </a:xfrm>
        </p:spPr>
        <p:txBody>
          <a:bodyPr anchor="ctr" anchorCtr="0"/>
          <a:lstStyle>
            <a:lvl1pPr marL="0" indent="0" algn="ctr">
              <a:buFontTx/>
              <a:buNone/>
              <a:defRPr sz="3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28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1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42" y="366131"/>
            <a:ext cx="1734884" cy="328434"/>
          </a:xfrm>
          <a:prstGeom prst="rect">
            <a:avLst/>
          </a:prstGeom>
        </p:spPr>
      </p:pic>
      <p:sp>
        <p:nvSpPr>
          <p:cNvPr id="19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20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  <p:sp>
        <p:nvSpPr>
          <p:cNvPr id="14" name="SD_USR_Name"/>
          <p:cNvSpPr txBox="1">
            <a:spLocks noChangeArrowheads="1"/>
          </p:cNvSpPr>
          <p:nvPr userDrawn="1"/>
        </p:nvSpPr>
        <p:spPr bwMode="auto">
          <a:xfrm>
            <a:off x="4748455" y="4612607"/>
            <a:ext cx="2237395" cy="29555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b="1" cap="all" dirty="0" smtClean="0">
                <a:solidFill>
                  <a:srgbClr val="FFFFFF"/>
                </a:solidFill>
              </a:rPr>
              <a:t>Aarhus BSS </a:t>
            </a:r>
            <a:r>
              <a:rPr lang="da-DK" sz="700" b="1" cap="all" dirty="0" err="1" smtClean="0">
                <a:solidFill>
                  <a:srgbClr val="FFFFFF"/>
                </a:solidFill>
              </a:rPr>
              <a:t>InTernational</a:t>
            </a:r>
            <a:r>
              <a:rPr lang="da-DK" sz="700" b="1" cap="all" dirty="0" smtClean="0">
                <a:solidFill>
                  <a:srgbClr val="FFFFFF"/>
                </a:solidFill>
              </a:rPr>
              <a:t> </a:t>
            </a:r>
          </a:p>
          <a:p>
            <a:pPr algn="r">
              <a:lnSpc>
                <a:spcPct val="95000"/>
              </a:lnSpc>
              <a:defRPr/>
            </a:pPr>
            <a:r>
              <a:rPr lang="da-DK" sz="700" cap="all" dirty="0" smtClean="0">
                <a:solidFill>
                  <a:srgbClr val="FFFFFF"/>
                </a:solidFill>
                <a:latin typeface="AU Passata Light" panose="020B0303030902030804" pitchFamily="34" charset="0"/>
              </a:rPr>
              <a:t>Bss.au.dk/</a:t>
            </a:r>
            <a:r>
              <a:rPr lang="da-DK" sz="700" cap="all" dirty="0" err="1" smtClean="0">
                <a:solidFill>
                  <a:srgbClr val="FFFFFF"/>
                </a:solidFill>
                <a:latin typeface="AU Passata Light" panose="020B0303030902030804" pitchFamily="34" charset="0"/>
              </a:rPr>
              <a:t>exchange</a:t>
            </a:r>
            <a:endParaRPr lang="da-DK" sz="700" cap="all" dirty="0" smtClean="0">
              <a:solidFill>
                <a:srgbClr val="FFFFFF"/>
              </a:solidFill>
              <a:latin typeface="AU Passata Light" panose="020B030303090203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2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75" y="1809750"/>
            <a:ext cx="6022877" cy="11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4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1324430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en-GB" sz="100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en-GB" sz="100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en-GB" sz="1000" noProof="1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 userDrawn="1"/>
        </p:nvSpPr>
        <p:spPr>
          <a:xfrm>
            <a:off x="-309684" y="2207521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noProof="1">
              <a:latin typeface="+mn-lt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09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347651" y="2999609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noProof="1">
              <a:latin typeface="+mn-lt"/>
            </a:endParaRPr>
          </a:p>
        </p:txBody>
      </p:sp>
      <p:sp>
        <p:nvSpPr>
          <p:cNvPr id="25" name="Rounded Rectangle 24"/>
          <p:cNvSpPr/>
          <p:nvPr userDrawn="1"/>
        </p:nvSpPr>
        <p:spPr>
          <a:xfrm>
            <a:off x="-562116" y="300218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noProof="1">
              <a:latin typeface="+mn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620688" y="766856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4819" name="SD_FLD_Title"/>
          <p:cNvSpPr>
            <a:spLocks noGrp="1" noChangeArrowheads="1"/>
          </p:cNvSpPr>
          <p:nvPr>
            <p:ph type="ctrTitle"/>
          </p:nvPr>
        </p:nvSpPr>
        <p:spPr>
          <a:xfrm>
            <a:off x="989013" y="1989780"/>
            <a:ext cx="7159345" cy="1169551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441519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5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6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8" name="SD_OFF_Niveau1And2"/>
          <p:cNvSpPr txBox="1">
            <a:spLocks noChangeArrowheads="1"/>
          </p:cNvSpPr>
          <p:nvPr userDrawn="1"/>
        </p:nvSpPr>
        <p:spPr bwMode="auto">
          <a:xfrm>
            <a:off x="975600" y="4496400"/>
            <a:ext cx="1800000" cy="42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dirty="0" smtClean="0">
              <a:solidFill>
                <a:srgbClr val="FFFFFF"/>
              </a:solidFill>
              <a:latin typeface="AU Passata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42" y="366131"/>
            <a:ext cx="1734884" cy="328433"/>
          </a:xfrm>
          <a:prstGeom prst="rect">
            <a:avLst/>
          </a:prstGeom>
        </p:spPr>
      </p:pic>
      <p:sp>
        <p:nvSpPr>
          <p:cNvPr id="32" name="SD_FLD_Event"/>
          <p:cNvSpPr txBox="1">
            <a:spLocks noChangeArrowheads="1"/>
          </p:cNvSpPr>
          <p:nvPr userDrawn="1"/>
        </p:nvSpPr>
        <p:spPr bwMode="auto">
          <a:xfrm>
            <a:off x="7054975" y="4604883"/>
            <a:ext cx="1749940" cy="324789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b="1" cap="all" dirty="0" err="1" smtClean="0">
                <a:solidFill>
                  <a:srgbClr val="FFFFFF"/>
                </a:solidFill>
              </a:rPr>
              <a:t>InTernational</a:t>
            </a:r>
            <a:r>
              <a:rPr lang="da-DK" sz="800" b="1" cap="all" dirty="0" smtClean="0">
                <a:solidFill>
                  <a:srgbClr val="FFFFFF"/>
                </a:solidFill>
              </a:rPr>
              <a:t> </a:t>
            </a:r>
          </a:p>
          <a:p>
            <a:pPr algn="r">
              <a:lnSpc>
                <a:spcPct val="95000"/>
              </a:lnSpc>
              <a:defRPr/>
            </a:pPr>
            <a:r>
              <a:rPr lang="da-DK" sz="800" cap="all" dirty="0" smtClean="0">
                <a:solidFill>
                  <a:srgbClr val="FFFFFF"/>
                </a:solidFill>
                <a:latin typeface="AU Passata Light" panose="020B0303030902030804" pitchFamily="34" charset="0"/>
              </a:rPr>
              <a:t>Bss.au.dk/</a:t>
            </a:r>
            <a:r>
              <a:rPr lang="da-DK" sz="800" cap="all" dirty="0" err="1" smtClean="0">
                <a:solidFill>
                  <a:srgbClr val="FFFFFF"/>
                </a:solidFill>
                <a:latin typeface="AU Passata Light" panose="020B0303030902030804" pitchFamily="34" charset="0"/>
              </a:rPr>
              <a:t>exchange</a:t>
            </a:r>
            <a:endParaRPr lang="da-DK" sz="800" cap="all" dirty="0" smtClean="0">
              <a:solidFill>
                <a:srgbClr val="FFFFFF"/>
              </a:solidFill>
              <a:latin typeface="AU Passata Light" panose="020B0303030902030804" pitchFamily="34" charset="0"/>
            </a:endParaRPr>
          </a:p>
        </p:txBody>
      </p:sp>
      <p:sp>
        <p:nvSpPr>
          <p:cNvPr id="33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5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1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013" y="1059582"/>
            <a:ext cx="7159345" cy="1334665"/>
          </a:xfrm>
        </p:spPr>
        <p:txBody>
          <a:bodyPr wrap="square" anchor="b" anchorCtr="0">
            <a:no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2517750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09690" y="2787774"/>
            <a:ext cx="5372308" cy="130956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2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7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04" y="363776"/>
            <a:ext cx="1759760" cy="333143"/>
          </a:xfrm>
          <a:prstGeom prst="rect">
            <a:avLst/>
          </a:prstGeom>
        </p:spPr>
      </p:pic>
      <p:sp>
        <p:nvSpPr>
          <p:cNvPr id="24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12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013" y="1989780"/>
            <a:ext cx="7159345" cy="1169551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441519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4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04" y="363776"/>
            <a:ext cx="1759760" cy="333143"/>
          </a:xfrm>
          <a:prstGeom prst="rect">
            <a:avLst/>
          </a:prstGeom>
        </p:spPr>
      </p:pic>
      <p:sp>
        <p:nvSpPr>
          <p:cNvPr id="30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6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1324430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punktopstilling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på teksten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(flere niveauer findes),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venstrestillet tekst uden punktopstilling, brug ‘Formindsk listeniveau’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 userDrawn="1"/>
        </p:nvSpPr>
        <p:spPr>
          <a:xfrm>
            <a:off x="-309684" y="2207521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solidFill>
                <a:srgbClr val="FFFFFF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09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347651" y="2999609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 userDrawn="1"/>
        </p:nvSpPr>
        <p:spPr>
          <a:xfrm>
            <a:off x="-562116" y="300218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-1620688" y="766856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3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860717"/>
            <a:ext cx="8440739" cy="223360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598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24" y="1131590"/>
            <a:ext cx="8440739" cy="427335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02"/>
            <a:ext cx="136977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Overskrift én linje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Bold eller Regular</a:t>
            </a: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Underoverskrift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én linje 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punktopstilling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på teksten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(flere niveauer findes),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venstrestillet tekst uden punktopstilling, brug ‘Formindsk listeniveau’</a:t>
            </a:r>
            <a:endParaRPr lang="da-DK" sz="1000" dirty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 userDrawn="1"/>
        </p:nvSpPr>
        <p:spPr>
          <a:xfrm>
            <a:off x="-309684" y="2207521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09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-347651" y="2999609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6" name="Rounded Rectangle 25"/>
          <p:cNvSpPr/>
          <p:nvPr userDrawn="1"/>
        </p:nvSpPr>
        <p:spPr>
          <a:xfrm>
            <a:off x="-562116" y="300218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5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598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6980" y="1149350"/>
            <a:ext cx="8448849" cy="2947988"/>
          </a:xfrm>
        </p:spPr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Overskrift én linje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Bold eller Regular</a:t>
            </a:r>
          </a:p>
        </p:txBody>
      </p:sp>
    </p:spTree>
    <p:extLst>
      <p:ext uri="{BB962C8B-B14F-4D97-AF65-F5344CB8AC3E}">
        <p14:creationId xmlns:p14="http://schemas.microsoft.com/office/powerpoint/2010/main" val="713274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ch tex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7" y="166687"/>
            <a:ext cx="5227685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832475" y="166687"/>
            <a:ext cx="2960688" cy="3930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891894"/>
            <a:ext cx="5227687" cy="320544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punktopstilling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på teksten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(flere niveauer findes),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venstrestillet tekst uden punktopstilling, brug ‘Formindsk listeniveau’</a:t>
            </a:r>
            <a:endParaRPr lang="da-DK" sz="1000" dirty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65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745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745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1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Overskrift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MAKS. én linje</a:t>
            </a:r>
          </a:p>
        </p:txBody>
      </p:sp>
    </p:spTree>
    <p:extLst>
      <p:ext uri="{BB962C8B-B14F-4D97-AF65-F5344CB8AC3E}">
        <p14:creationId xmlns:p14="http://schemas.microsoft.com/office/powerpoint/2010/main" val="711617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7"/>
            <a:ext cx="4093200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166687"/>
            <a:ext cx="4093200" cy="3930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891894"/>
            <a:ext cx="4093200" cy="320544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punktopstilling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på teksten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(flere niveauer findes), </a:t>
            </a:r>
            <a:b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</a:b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dirty="0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For at få venstrestillet tekst uden punktopstilling, brug ‘Formindsk listeniveau’</a:t>
            </a:r>
            <a:endParaRPr lang="da-DK" sz="1000" dirty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65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745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745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1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Overskrift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MAKS. én linje</a:t>
            </a:r>
          </a:p>
        </p:txBody>
      </p:sp>
    </p:spTree>
    <p:extLst>
      <p:ext uri="{BB962C8B-B14F-4D97-AF65-F5344CB8AC3E}">
        <p14:creationId xmlns:p14="http://schemas.microsoft.com/office/powerpoint/2010/main" val="276030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149350"/>
            <a:ext cx="4093200" cy="929338"/>
          </a:xfrm>
        </p:spPr>
        <p:txBody>
          <a:bodyPr/>
          <a:lstStyle>
            <a:lvl1pPr algn="r">
              <a:defRPr sz="2400" cap="all" baseline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-1764704" y="1812217"/>
            <a:ext cx="1683620" cy="11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Indsæt Navn </a:t>
            </a:r>
          </a:p>
          <a:p>
            <a:pPr algn="r" eaLnBrk="1" hangingPunct="1">
              <a:lnSpc>
                <a:spcPct val="100000"/>
              </a:lnSpc>
            </a:pPr>
            <a:endParaRPr lang="da-DK" sz="8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Profession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800" noProof="1" smtClean="0">
              <a:solidFill>
                <a:srgbClr val="000000">
                  <a:lumMod val="75000"/>
                  <a:lumOff val="25000"/>
                </a:srgbClr>
              </a:solidFill>
              <a:latin typeface="AU Passata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  <a:latin typeface="AU Passata"/>
                <a:cs typeface="Arial" charset="0"/>
              </a:rPr>
              <a:t>Data / Tekst 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1149350"/>
            <a:ext cx="4093200" cy="29479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2631019"/>
            <a:ext cx="4093200" cy="152558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25" y="2092151"/>
            <a:ext cx="4093200" cy="489506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600" cap="all" baseline="0"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78280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tat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1" y="1219213"/>
            <a:ext cx="448733" cy="80771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712386" y="1725084"/>
            <a:ext cx="5687480" cy="237225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</p:txBody>
      </p:sp>
      <p:sp>
        <p:nvSpPr>
          <p:cNvPr id="5" name="TextBox 5"/>
          <p:cNvSpPr txBox="1"/>
          <p:nvPr userDrawn="1"/>
        </p:nvSpPr>
        <p:spPr>
          <a:xfrm>
            <a:off x="-1584684" y="1729940"/>
            <a:ext cx="1473876" cy="1165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Eksempel på et citat</a:t>
            </a: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Du kan se alle tilgængelige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layouts ved at vælge ’Layout’ i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højremenuen</a:t>
            </a:r>
          </a:p>
        </p:txBody>
      </p:sp>
    </p:spTree>
    <p:extLst>
      <p:ext uri="{BB962C8B-B14F-4D97-AF65-F5344CB8AC3E}">
        <p14:creationId xmlns:p14="http://schemas.microsoft.com/office/powerpoint/2010/main" val="1874542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860717"/>
            <a:ext cx="8440739" cy="2233603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598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24" y="1131590"/>
            <a:ext cx="8440739" cy="427335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02"/>
            <a:ext cx="136977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</a:t>
            </a:r>
            <a: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b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Bold eller Regular</a:t>
            </a:r>
          </a:p>
          <a:p>
            <a:pPr algn="r">
              <a:lnSpc>
                <a:spcPct val="100000"/>
              </a:lnSpc>
            </a:pPr>
            <a:endParaRPr lang="en-GB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endParaRPr lang="en-GB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endParaRPr lang="en-GB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Underoverskrift</a:t>
            </a:r>
            <a: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én linje</a:t>
            </a: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GB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få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punktopstilling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b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teksten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b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flere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niveauer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findes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), </a:t>
            </a:r>
            <a:b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‘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Forøg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listeniveau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’</a:t>
            </a:r>
          </a:p>
          <a:p>
            <a:pPr algn="r" eaLnBrk="1" hangingPunct="1">
              <a:lnSpc>
                <a:spcPct val="100000"/>
              </a:lnSpc>
            </a:pPr>
            <a:endParaRPr lang="en-GB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en-GB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få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venstrestillet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tekst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uden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punktopstilling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,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‘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Formindsk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listeniveau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’</a:t>
            </a:r>
            <a:endParaRPr lang="en-GB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 userDrawn="1"/>
        </p:nvSpPr>
        <p:spPr>
          <a:xfrm>
            <a:off x="-309684" y="2207521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+mn-lt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09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-347651" y="2999609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+mn-lt"/>
            </a:endParaRPr>
          </a:p>
        </p:txBody>
      </p:sp>
      <p:sp>
        <p:nvSpPr>
          <p:cNvPr id="26" name="Rounded Rectangle 25"/>
          <p:cNvSpPr/>
          <p:nvPr userDrawn="1"/>
        </p:nvSpPr>
        <p:spPr>
          <a:xfrm>
            <a:off x="-562116" y="300218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770"/>
            <a:ext cx="8440738" cy="392956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645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770"/>
            <a:ext cx="8440738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626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0" y="166688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9589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0" y="166688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824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8796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824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98999" y="166688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698999" y="2662742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474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8" name="Black Rectangle"/>
          <p:cNvSpPr/>
          <p:nvPr userDrawn="1"/>
        </p:nvSpPr>
        <p:spPr>
          <a:xfrm>
            <a:off x="352425" y="1324430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620688" y="766856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Ændr 2. linje i overskriften </a:t>
            </a:r>
            <a:b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 AU Passata Light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0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996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85846" y="1851670"/>
            <a:ext cx="5372308" cy="1309564"/>
          </a:xfrm>
        </p:spPr>
        <p:txBody>
          <a:bodyPr anchor="ctr" anchorCtr="0"/>
          <a:lstStyle>
            <a:lvl1pPr marL="0" indent="0" algn="ctr">
              <a:buFontTx/>
              <a:buNone/>
              <a:defRPr sz="3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28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1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42" y="366131"/>
            <a:ext cx="1734884" cy="328434"/>
          </a:xfrm>
          <a:prstGeom prst="rect">
            <a:avLst/>
          </a:prstGeom>
        </p:spPr>
      </p:pic>
      <p:sp>
        <p:nvSpPr>
          <p:cNvPr id="19" name="TextBox 52"/>
          <p:cNvSpPr txBox="1"/>
          <p:nvPr userDrawn="1"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20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  <p:sp>
        <p:nvSpPr>
          <p:cNvPr id="14" name="SD_USR_Name"/>
          <p:cNvSpPr txBox="1">
            <a:spLocks noChangeArrowheads="1"/>
          </p:cNvSpPr>
          <p:nvPr userDrawn="1"/>
        </p:nvSpPr>
        <p:spPr bwMode="auto">
          <a:xfrm>
            <a:off x="4748455" y="4612607"/>
            <a:ext cx="2237395" cy="29555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b="1" cap="all" dirty="0" smtClean="0">
                <a:solidFill>
                  <a:srgbClr val="FFFFFF"/>
                </a:solidFill>
              </a:rPr>
              <a:t>Aarhus BSS </a:t>
            </a:r>
            <a:r>
              <a:rPr lang="da-DK" sz="700" b="1" cap="all" dirty="0" err="1" smtClean="0">
                <a:solidFill>
                  <a:srgbClr val="FFFFFF"/>
                </a:solidFill>
              </a:rPr>
              <a:t>InTernational</a:t>
            </a:r>
            <a:r>
              <a:rPr lang="da-DK" sz="700" b="1" cap="all" dirty="0" smtClean="0">
                <a:solidFill>
                  <a:srgbClr val="FFFFFF"/>
                </a:solidFill>
              </a:rPr>
              <a:t> </a:t>
            </a:r>
          </a:p>
          <a:p>
            <a:pPr algn="r">
              <a:lnSpc>
                <a:spcPct val="95000"/>
              </a:lnSpc>
              <a:defRPr/>
            </a:pPr>
            <a:r>
              <a:rPr lang="da-DK" sz="700" cap="all" dirty="0" smtClean="0">
                <a:solidFill>
                  <a:srgbClr val="FFFFFF"/>
                </a:solidFill>
                <a:latin typeface="AU Passata Light" panose="020B0303030902030804" pitchFamily="34" charset="0"/>
              </a:rPr>
              <a:t>Bss.au.dk/</a:t>
            </a:r>
            <a:r>
              <a:rPr lang="da-DK" sz="700" cap="all" dirty="0" err="1" smtClean="0">
                <a:solidFill>
                  <a:srgbClr val="FFFFFF"/>
                </a:solidFill>
                <a:latin typeface="AU Passata Light" panose="020B0303030902030804" pitchFamily="34" charset="0"/>
              </a:rPr>
              <a:t>exchange</a:t>
            </a:r>
            <a:endParaRPr lang="da-DK" sz="700" cap="all" dirty="0" smtClean="0">
              <a:solidFill>
                <a:srgbClr val="FFFFFF"/>
              </a:solidFill>
              <a:latin typeface="AU Passata Light" panose="020B030303090203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50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75" y="1809750"/>
            <a:ext cx="6022877" cy="11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598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6980" y="1149350"/>
            <a:ext cx="8448849" cy="2947988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</a:t>
            </a:r>
            <a: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b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Bold eller Regular</a:t>
            </a:r>
          </a:p>
        </p:txBody>
      </p:sp>
    </p:spTree>
    <p:extLst>
      <p:ext uri="{BB962C8B-B14F-4D97-AF65-F5344CB8AC3E}">
        <p14:creationId xmlns:p14="http://schemas.microsoft.com/office/powerpoint/2010/main" val="4046755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ch tex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7" y="166687"/>
            <a:ext cx="5227685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832475" y="355450"/>
            <a:ext cx="2960688" cy="3741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891894"/>
            <a:ext cx="5227687" cy="320544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få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punktopstilling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b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teksten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b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flere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niveauer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findes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), </a:t>
            </a:r>
            <a:b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‘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Forøg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listeniveau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’</a:t>
            </a:r>
          </a:p>
          <a:p>
            <a:pPr algn="r" eaLnBrk="1" hangingPunct="1">
              <a:lnSpc>
                <a:spcPct val="100000"/>
              </a:lnSpc>
            </a:pPr>
            <a:endParaRPr lang="en-GB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en-GB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få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venstrestillet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tekst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uden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punktopstilling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,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‘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Formindsk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listeniveau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’</a:t>
            </a:r>
            <a:endParaRPr lang="en-GB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65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+mn-lt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745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745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+mn-lt"/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1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+mn-l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MAKS. én</a:t>
            </a:r>
            <a: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endParaRPr lang="en-GB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0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7"/>
            <a:ext cx="4093200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355450"/>
            <a:ext cx="4093200" cy="3741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891894"/>
            <a:ext cx="4093200" cy="320544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få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punktopstilling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b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teksten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b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flere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niveauer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findes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), </a:t>
            </a:r>
            <a:b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‘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Forøg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listeniveau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’</a:t>
            </a:r>
          </a:p>
          <a:p>
            <a:pPr algn="r" eaLnBrk="1" hangingPunct="1">
              <a:lnSpc>
                <a:spcPct val="100000"/>
              </a:lnSpc>
            </a:pPr>
            <a:endParaRPr lang="en-GB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en-GB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få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venstrestillet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tekst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uden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punktopstilling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,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‘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Formindsk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en-GB" sz="1000" noProof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listeniveau</a:t>
            </a:r>
            <a:r>
              <a:rPr lang="en-GB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’</a:t>
            </a:r>
            <a:endParaRPr lang="en-GB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65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+mn-lt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745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745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+mn-lt"/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1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+mn-l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</a:t>
            </a:r>
            <a:b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MAKS. én</a:t>
            </a:r>
            <a: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endParaRPr lang="en-GB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149350"/>
            <a:ext cx="4093200" cy="929338"/>
          </a:xfrm>
        </p:spPr>
        <p:txBody>
          <a:bodyPr/>
          <a:lstStyle>
            <a:lvl1pPr algn="r">
              <a:defRPr sz="2400" cap="all" baseline="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-1764704" y="1812217"/>
            <a:ext cx="1683620" cy="11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en-GB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Indsæt</a:t>
            </a:r>
            <a: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Navn </a:t>
            </a:r>
          </a:p>
          <a:p>
            <a:pPr algn="r" eaLnBrk="1" hangingPunct="1">
              <a:lnSpc>
                <a:spcPct val="100000"/>
              </a:lnSpc>
            </a:pPr>
            <a:endParaRPr lang="en-GB" sz="80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Profession</a:t>
            </a:r>
          </a:p>
          <a:p>
            <a:pPr algn="r" eaLnBrk="1" hangingPunct="1">
              <a:lnSpc>
                <a:spcPct val="100000"/>
              </a:lnSpc>
            </a:pPr>
            <a:endParaRPr lang="en-GB" sz="100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en-GB" sz="180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en-GB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Data / Tekst </a:t>
            </a:r>
            <a:endParaRPr lang="en-GB" sz="100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355450"/>
            <a:ext cx="4093200" cy="3741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smtClean="0"/>
              <a:t>Click icon to add picture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2631019"/>
            <a:ext cx="4093200" cy="152558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25" y="2092151"/>
            <a:ext cx="4093200" cy="489506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600" cap="all" baseline="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39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.emf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5.emf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ottom Rectangle"/>
          <p:cNvSpPr/>
          <p:nvPr/>
        </p:nvSpPr>
        <p:spPr>
          <a:xfrm>
            <a:off x="0" y="4226400"/>
            <a:ext cx="9144000" cy="918369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9" name="White Rectangle"/>
          <p:cNvSpPr/>
          <p:nvPr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558925"/>
            <a:ext cx="8440739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for at </a:t>
            </a:r>
            <a:r>
              <a:rPr lang="en-GB" dirty="0" err="1" smtClean="0"/>
              <a:t>redigere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master</a:t>
            </a:r>
          </a:p>
          <a:p>
            <a:pPr lvl="1"/>
            <a:r>
              <a:rPr lang="en-GB" dirty="0" err="1" smtClean="0"/>
              <a:t>Andet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Tredje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Fjerde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Femte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5"/>
            <a:r>
              <a:rPr lang="en-GB" dirty="0" smtClean="0"/>
              <a:t>6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6"/>
            <a:r>
              <a:rPr lang="en-GB" dirty="0" smtClean="0"/>
              <a:t>7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7"/>
            <a:r>
              <a:rPr lang="en-GB" dirty="0" smtClean="0"/>
              <a:t>8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8"/>
            <a:r>
              <a:rPr lang="en-GB" dirty="0" smtClean="0"/>
              <a:t>9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16" name="SD_VAR_BssLogo"/>
          <p:cNvSpPr txBox="1"/>
          <p:nvPr userDrawn="1">
            <p:custDataLst>
              <p:tags r:id="rId22"/>
            </p:custDataLst>
          </p:nvPr>
        </p:nvSpPr>
        <p:spPr>
          <a:xfrm>
            <a:off x="954000" y="4323600"/>
            <a:ext cx="3600000" cy="615600"/>
          </a:xfrm>
          <a:prstGeom prst="rect">
            <a:avLst/>
          </a:prstGeom>
          <a:noFill/>
        </p:spPr>
        <p:txBody>
          <a:bodyPr wrap="square" lIns="0" tIns="0" rIns="0" bIns="18000" rtlCol="0" anchor="b" anchorCtr="0">
            <a:noAutofit/>
          </a:bodyPr>
          <a:lstStyle/>
          <a:p>
            <a:pPr>
              <a:lnSpc>
                <a:spcPts val="910"/>
              </a:lnSpc>
            </a:pPr>
            <a:r>
              <a:rPr lang="en-US" sz="750" b="1" i="0" cap="all" baseline="0" smtClean="0">
                <a:solidFill>
                  <a:schemeClr val="bg1"/>
                </a:solidFill>
                <a:latin typeface="+mj-lt"/>
              </a:rPr>
              <a:t>SCHOOL OF BUSINESS AND SOCIAL SCIENCES</a:t>
            </a: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750" b="0" i="0" cap="all" baseline="0" smtClean="0">
                <a:solidFill>
                  <a:schemeClr val="bg1"/>
                </a:solidFill>
                <a:latin typeface="+mj-lt"/>
              </a:rPr>
            </a:br>
            <a:r>
              <a:rPr lang="en-US" sz="750" b="0" i="0" cap="all" baseline="0" smtClean="0">
                <a:solidFill>
                  <a:schemeClr val="bg1"/>
                </a:solidFill>
                <a:latin typeface="+mj-lt"/>
              </a:rPr>
              <a:t>Aarhus University</a:t>
            </a:r>
            <a:endParaRPr lang="en-GB" sz="750" b="0" i="0" cap="all" baseline="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7" name="Placeholder title"/>
          <p:cNvSpPr>
            <a:spLocks noGrp="1" noChangeArrowheads="1"/>
          </p:cNvSpPr>
          <p:nvPr>
            <p:ph type="title"/>
          </p:nvPr>
        </p:nvSpPr>
        <p:spPr bwMode="auto">
          <a:xfrm>
            <a:off x="352426" y="166689"/>
            <a:ext cx="8440737" cy="98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for at </a:t>
            </a:r>
            <a:r>
              <a:rPr lang="en-GB" dirty="0" err="1" smtClean="0"/>
              <a:t>redigere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master</a:t>
            </a:r>
          </a:p>
        </p:txBody>
      </p:sp>
      <p:sp>
        <p:nvSpPr>
          <p:cNvPr id="14" name="SD_USR_Title"/>
          <p:cNvSpPr txBox="1">
            <a:spLocks noChangeArrowheads="1"/>
          </p:cNvSpPr>
          <p:nvPr userDrawn="1"/>
        </p:nvSpPr>
        <p:spPr bwMode="auto">
          <a:xfrm>
            <a:off x="4748455" y="4323600"/>
            <a:ext cx="2237395" cy="6156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1296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cap="all" baseline="0" dirty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21" name="SD_FLD_DocumentDate"/>
          <p:cNvSpPr txBox="1">
            <a:spLocks noChangeArrowheads="1"/>
          </p:cNvSpPr>
          <p:nvPr userDrawn="1"/>
        </p:nvSpPr>
        <p:spPr bwMode="auto">
          <a:xfrm>
            <a:off x="6705056" y="4251500"/>
            <a:ext cx="1746000" cy="6156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1296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cap="all" baseline="0" dirty="0" smtClean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15" name="Pladsholder til tekst logo"/>
          <p:cNvSpPr txBox="1">
            <a:spLocks/>
          </p:cNvSpPr>
          <p:nvPr userDrawn="1"/>
        </p:nvSpPr>
        <p:spPr>
          <a:xfrm>
            <a:off x="374400" y="4323600"/>
            <a:ext cx="504000" cy="6156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000" kern="0" dirty="0" smtClean="0">
                <a:solidFill>
                  <a:schemeClr val="bg1"/>
                </a:solidFill>
                <a:latin typeface="AU Logo" panose="050B0500000000020004" pitchFamily="34" charset="2"/>
              </a:rPr>
              <a:t>2</a:t>
            </a:r>
            <a:endParaRPr lang="en-GB" sz="4000" kern="0" dirty="0">
              <a:solidFill>
                <a:schemeClr val="bg1"/>
              </a:solidFill>
              <a:latin typeface="AU Logo" panose="050B0500000000020004" pitchFamily="34" charset="2"/>
            </a:endParaRPr>
          </a:p>
        </p:txBody>
      </p:sp>
      <p:sp>
        <p:nvSpPr>
          <p:cNvPr id="12" name="SD_FLD_Event"/>
          <p:cNvSpPr txBox="1">
            <a:spLocks noChangeArrowheads="1"/>
          </p:cNvSpPr>
          <p:nvPr userDrawn="1"/>
        </p:nvSpPr>
        <p:spPr bwMode="auto">
          <a:xfrm>
            <a:off x="7045890" y="4323600"/>
            <a:ext cx="1749940" cy="45719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244800" anchor="b" anchorCtr="0">
            <a:noAutofit/>
          </a:bodyPr>
          <a:lstStyle/>
          <a:p>
            <a:pPr algn="r">
              <a:lnSpc>
                <a:spcPct val="95000"/>
              </a:lnSpc>
              <a:defRPr/>
            </a:pPr>
            <a:endParaRPr lang="en-GB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13" name="SD_OFF_LogoNiveau1" hidden="1"/>
          <p:cNvSpPr/>
          <p:nvPr userDrawn="1"/>
        </p:nvSpPr>
        <p:spPr bwMode="auto">
          <a:xfrm>
            <a:off x="683568" y="51470"/>
            <a:ext cx="8114914" cy="618631"/>
          </a:xfrm>
          <a:prstGeom prst="rect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lang="en-US" sz="3600" kern="120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+mn-cs"/>
              </a:rPr>
              <a:t>School of Business and Social Sciences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7" name="SD_OFF_LogoNiveau2" hidden="1"/>
          <p:cNvSpPr/>
          <p:nvPr userDrawn="1"/>
        </p:nvSpPr>
        <p:spPr bwMode="auto">
          <a:xfrm>
            <a:off x="2699792" y="51470"/>
            <a:ext cx="3657540" cy="618631"/>
          </a:xfrm>
          <a:prstGeom prst="rect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lang="en-GB" sz="3600" kern="1200" smtClean="0">
                <a:solidFill>
                  <a:schemeClr val="tx1"/>
                </a:solidFill>
                <a:effectLst/>
                <a:latin typeface="AU Passata" pitchFamily="34" charset="0"/>
                <a:ea typeface="+mn-ea"/>
                <a:cs typeface="+mn-cs"/>
              </a:rPr>
              <a:t>Aarhus University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8" name="SD_OFF_LogoNiveau3" hidden="1"/>
          <p:cNvSpPr/>
          <p:nvPr userDrawn="1"/>
        </p:nvSpPr>
        <p:spPr bwMode="auto">
          <a:xfrm>
            <a:off x="4716016" y="40187"/>
            <a:ext cx="184731" cy="326243"/>
          </a:xfrm>
          <a:prstGeom prst="rect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9" r:id="rId2"/>
    <p:sldLayoutId id="2147483714" r:id="rId3"/>
    <p:sldLayoutId id="2147483692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16" r:id="rId13"/>
    <p:sldLayoutId id="2147483709" r:id="rId14"/>
    <p:sldLayoutId id="2147483710" r:id="rId15"/>
    <p:sldLayoutId id="2147483711" r:id="rId16"/>
    <p:sldLayoutId id="2147483694" r:id="rId17"/>
    <p:sldLayoutId id="2147483695" r:id="rId18"/>
    <p:sldLayoutId id="2147483712" r:id="rId19"/>
    <p:sldLayoutId id="2147483715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2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bg2"/>
        </a:buClr>
        <a:buSzPct val="75000"/>
        <a:buFont typeface="Calibri" panose="020F0502020204030204" pitchFamily="34" charset="0"/>
        <a:buChar char="​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bg2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2pPr>
      <a:lvl3pPr marL="648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bg2"/>
        </a:buClr>
        <a:buSzPct val="100000"/>
        <a:buFont typeface="AU Passata" panose="020B0503030502030804" pitchFamily="34" charset="0"/>
        <a:buChar char="›"/>
        <a:defRPr sz="1600">
          <a:solidFill>
            <a:srgbClr val="000000"/>
          </a:solidFill>
          <a:latin typeface="+mn-lt"/>
        </a:defRPr>
      </a:lvl3pPr>
      <a:lvl4pPr marL="972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bg2"/>
        </a:buClr>
        <a:buSzPct val="100000"/>
        <a:buFont typeface="AU Passata" panose="020B0503030502030804" pitchFamily="34" charset="0"/>
        <a:buChar char="›"/>
        <a:defRPr sz="1600">
          <a:solidFill>
            <a:srgbClr val="000000"/>
          </a:solidFill>
          <a:latin typeface="+mn-lt"/>
        </a:defRPr>
      </a:lvl4pPr>
      <a:lvl5pPr marL="1296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bg2"/>
        </a:buClr>
        <a:buSzPct val="100000"/>
        <a:buFont typeface="AU Passata" panose="020B0503030502030804" pitchFamily="34" charset="0"/>
        <a:buChar char="›"/>
        <a:defRPr sz="1600">
          <a:solidFill>
            <a:srgbClr val="000000"/>
          </a:solidFill>
          <a:latin typeface="+mn-lt"/>
        </a:defRPr>
      </a:lvl5pPr>
      <a:lvl6pPr marL="1620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bg2"/>
        </a:buClr>
        <a:buFont typeface="AU Passata" pitchFamily="34" charset="0"/>
        <a:buChar char="›"/>
        <a:defRPr sz="1600">
          <a:solidFill>
            <a:srgbClr val="000000"/>
          </a:solidFill>
          <a:latin typeface="+mn-lt"/>
        </a:defRPr>
      </a:lvl6pPr>
      <a:lvl7pPr marL="194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bg2"/>
        </a:buClr>
        <a:buFont typeface="AU Passata" panose="020B0503030502030804" pitchFamily="34" charset="0"/>
        <a:buChar char="›"/>
        <a:defRPr sz="1600">
          <a:solidFill>
            <a:srgbClr val="000000"/>
          </a:solidFill>
          <a:latin typeface="+mn-lt"/>
        </a:defRPr>
      </a:lvl7pPr>
      <a:lvl8pPr marL="2268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bg2"/>
        </a:buClr>
        <a:buFont typeface="AU Passata" pitchFamily="34" charset="0"/>
        <a:buChar char="›"/>
        <a:defRPr sz="1600">
          <a:solidFill>
            <a:srgbClr val="000000"/>
          </a:solidFill>
          <a:latin typeface="+mn-lt"/>
        </a:defRPr>
      </a:lvl8pPr>
      <a:lvl9pPr marL="2592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bg2"/>
        </a:buClr>
        <a:buFont typeface="AU Passata" pitchFamily="34" charset="0"/>
        <a:buChar char="›"/>
        <a:defRPr sz="1600">
          <a:solidFill>
            <a:srgbClr val="000000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ottom Rectangle"/>
          <p:cNvSpPr/>
          <p:nvPr/>
        </p:nvSpPr>
        <p:spPr>
          <a:xfrm>
            <a:off x="0" y="4227512"/>
            <a:ext cx="9144000" cy="918369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2" name="SD_FLD_DocumentDate"/>
          <p:cNvSpPr txBox="1">
            <a:spLocks noChangeArrowheads="1"/>
          </p:cNvSpPr>
          <p:nvPr/>
        </p:nvSpPr>
        <p:spPr bwMode="auto">
          <a:xfrm>
            <a:off x="7047164" y="4431601"/>
            <a:ext cx="1746000" cy="52511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b="1" cap="all" dirty="0" smtClean="0">
                <a:solidFill>
                  <a:srgbClr val="FFFFFF"/>
                </a:solidFill>
              </a:rPr>
              <a:t>Aarhus BSS </a:t>
            </a:r>
            <a:r>
              <a:rPr lang="da-DK" sz="700" b="1" cap="all" dirty="0" err="1" smtClean="0">
                <a:solidFill>
                  <a:srgbClr val="FFFFFF"/>
                </a:solidFill>
              </a:rPr>
              <a:t>InTernational</a:t>
            </a:r>
            <a:r>
              <a:rPr lang="da-DK" sz="700" b="1" cap="all" dirty="0" smtClean="0">
                <a:solidFill>
                  <a:srgbClr val="FFFFFF"/>
                </a:solidFill>
              </a:rPr>
              <a:t> </a:t>
            </a:r>
          </a:p>
          <a:p>
            <a:pPr algn="r">
              <a:lnSpc>
                <a:spcPct val="95000"/>
              </a:lnSpc>
              <a:defRPr/>
            </a:pPr>
            <a:r>
              <a:rPr lang="da-DK" sz="700" cap="all" dirty="0" smtClean="0">
                <a:solidFill>
                  <a:srgbClr val="FFFFFF"/>
                </a:solidFill>
                <a:latin typeface="AU Passata Light" panose="020B0303030902030804" pitchFamily="34" charset="0"/>
              </a:rPr>
              <a:t>Bss.au.dk/</a:t>
            </a:r>
            <a:r>
              <a:rPr lang="da-DK" sz="700" cap="all" dirty="0" err="1" smtClean="0">
                <a:solidFill>
                  <a:srgbClr val="FFFFFF"/>
                </a:solidFill>
                <a:latin typeface="AU Passata Light" panose="020B0303030902030804" pitchFamily="34" charset="0"/>
              </a:rPr>
              <a:t>exchange</a:t>
            </a:r>
            <a:endParaRPr lang="da-DK" sz="700" cap="all" dirty="0" smtClean="0">
              <a:solidFill>
                <a:srgbClr val="FFFFFF"/>
              </a:solidFill>
              <a:latin typeface="AU Passata Light" panose="020B0303030902030804" pitchFamily="34" charset="0"/>
            </a:endParaRPr>
          </a:p>
          <a:p>
            <a:pPr algn="r">
              <a:lnSpc>
                <a:spcPct val="95000"/>
              </a:lnSpc>
              <a:defRPr/>
            </a:pPr>
            <a:endParaRPr lang="da-DK" sz="700" cap="all" dirty="0" smtClean="0">
              <a:solidFill>
                <a:srgbClr val="FFFFFF"/>
              </a:solidFill>
              <a:latin typeface="AU Passata Light" panose="020B0303030902030804" pitchFamily="34" charset="0"/>
            </a:endParaRPr>
          </a:p>
        </p:txBody>
      </p:sp>
      <p:sp>
        <p:nvSpPr>
          <p:cNvPr id="29" name="White Rectangle"/>
          <p:cNvSpPr/>
          <p:nvPr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3" name="SD_ART_SecondaryLogo"/>
          <p:cNvSpPr>
            <a:spLocks noChangeArrowheads="1"/>
          </p:cNvSpPr>
          <p:nvPr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7" name="SD_OFF_Niveau1And2"/>
          <p:cNvSpPr txBox="1">
            <a:spLocks noChangeArrowheads="1"/>
          </p:cNvSpPr>
          <p:nvPr/>
        </p:nvSpPr>
        <p:spPr bwMode="auto">
          <a:xfrm>
            <a:off x="975600" y="4496400"/>
            <a:ext cx="1800000" cy="42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dirty="0" smtClean="0">
              <a:solidFill>
                <a:srgbClr val="FFFFFF"/>
              </a:solidFill>
              <a:latin typeface="AU Passata Light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558925"/>
            <a:ext cx="8440739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</p:txBody>
      </p:sp>
      <p:sp>
        <p:nvSpPr>
          <p:cNvPr id="1027" name="Placeholder title"/>
          <p:cNvSpPr>
            <a:spLocks noGrp="1" noChangeArrowheads="1"/>
          </p:cNvSpPr>
          <p:nvPr>
            <p:ph type="title"/>
          </p:nvPr>
        </p:nvSpPr>
        <p:spPr bwMode="auto">
          <a:xfrm>
            <a:off x="352426" y="166689"/>
            <a:ext cx="8440737" cy="98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i master</a:t>
            </a: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  <p:sp>
        <p:nvSpPr>
          <p:cNvPr id="16" name="TextBox 52"/>
          <p:cNvSpPr txBox="1"/>
          <p:nvPr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6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2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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2pPr>
      <a:lvl3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3pPr>
      <a:lvl4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4pPr>
      <a:lvl5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5pPr>
      <a:lvl6pPr marL="13525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6pPr>
      <a:lvl7pPr marL="18097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7pPr>
      <a:lvl8pPr marL="22669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8pPr>
      <a:lvl9pPr marL="27241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ottom Rectangle"/>
          <p:cNvSpPr/>
          <p:nvPr/>
        </p:nvSpPr>
        <p:spPr>
          <a:xfrm>
            <a:off x="0" y="4227512"/>
            <a:ext cx="9144000" cy="918369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2" name="SD_FLD_DocumentDate"/>
          <p:cNvSpPr txBox="1">
            <a:spLocks noChangeArrowheads="1"/>
          </p:cNvSpPr>
          <p:nvPr/>
        </p:nvSpPr>
        <p:spPr bwMode="auto">
          <a:xfrm>
            <a:off x="7047164" y="4431601"/>
            <a:ext cx="1746000" cy="52511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b="1" cap="all" dirty="0" smtClean="0">
                <a:solidFill>
                  <a:srgbClr val="FFFFFF"/>
                </a:solidFill>
              </a:rPr>
              <a:t>Aarhus BSS </a:t>
            </a:r>
            <a:r>
              <a:rPr lang="da-DK" sz="700" b="1" cap="all" dirty="0" err="1" smtClean="0">
                <a:solidFill>
                  <a:srgbClr val="FFFFFF"/>
                </a:solidFill>
              </a:rPr>
              <a:t>InTernational</a:t>
            </a:r>
            <a:r>
              <a:rPr lang="da-DK" sz="700" b="1" cap="all" dirty="0" smtClean="0">
                <a:solidFill>
                  <a:srgbClr val="FFFFFF"/>
                </a:solidFill>
              </a:rPr>
              <a:t> </a:t>
            </a:r>
          </a:p>
          <a:p>
            <a:pPr algn="r">
              <a:lnSpc>
                <a:spcPct val="95000"/>
              </a:lnSpc>
              <a:defRPr/>
            </a:pPr>
            <a:r>
              <a:rPr lang="da-DK" sz="700" cap="all" dirty="0" smtClean="0">
                <a:solidFill>
                  <a:srgbClr val="FFFFFF"/>
                </a:solidFill>
                <a:latin typeface="AU Passata Light" panose="020B0303030902030804" pitchFamily="34" charset="0"/>
              </a:rPr>
              <a:t>Bss.au.dk/</a:t>
            </a:r>
            <a:r>
              <a:rPr lang="da-DK" sz="700" cap="all" dirty="0" err="1" smtClean="0">
                <a:solidFill>
                  <a:srgbClr val="FFFFFF"/>
                </a:solidFill>
                <a:latin typeface="AU Passata Light" panose="020B0303030902030804" pitchFamily="34" charset="0"/>
              </a:rPr>
              <a:t>exchange</a:t>
            </a:r>
            <a:endParaRPr lang="da-DK" sz="700" cap="all" dirty="0" smtClean="0">
              <a:solidFill>
                <a:srgbClr val="FFFFFF"/>
              </a:solidFill>
              <a:latin typeface="AU Passata Light" panose="020B0303030902030804" pitchFamily="34" charset="0"/>
            </a:endParaRPr>
          </a:p>
          <a:p>
            <a:pPr algn="r">
              <a:lnSpc>
                <a:spcPct val="95000"/>
              </a:lnSpc>
              <a:defRPr/>
            </a:pPr>
            <a:endParaRPr lang="da-DK" sz="700" cap="all" dirty="0" smtClean="0">
              <a:solidFill>
                <a:srgbClr val="FFFFFF"/>
              </a:solidFill>
              <a:latin typeface="AU Passata Light" panose="020B0303030902030804" pitchFamily="34" charset="0"/>
            </a:endParaRPr>
          </a:p>
        </p:txBody>
      </p:sp>
      <p:sp>
        <p:nvSpPr>
          <p:cNvPr id="29" name="White Rectangle"/>
          <p:cNvSpPr/>
          <p:nvPr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</a:endParaRPr>
          </a:p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3" name="SD_ART_SecondaryLogo"/>
          <p:cNvSpPr>
            <a:spLocks noChangeArrowheads="1"/>
          </p:cNvSpPr>
          <p:nvPr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7" name="SD_OFF_Niveau1And2"/>
          <p:cNvSpPr txBox="1">
            <a:spLocks noChangeArrowheads="1"/>
          </p:cNvSpPr>
          <p:nvPr/>
        </p:nvSpPr>
        <p:spPr bwMode="auto">
          <a:xfrm>
            <a:off x="975600" y="4496400"/>
            <a:ext cx="1800000" cy="42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dirty="0" smtClean="0">
              <a:solidFill>
                <a:srgbClr val="FFFFFF"/>
              </a:solidFill>
              <a:latin typeface="AU Passata Light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558925"/>
            <a:ext cx="8440739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</p:txBody>
      </p:sp>
      <p:sp>
        <p:nvSpPr>
          <p:cNvPr id="1027" name="Placeholder title"/>
          <p:cNvSpPr>
            <a:spLocks noGrp="1" noChangeArrowheads="1"/>
          </p:cNvSpPr>
          <p:nvPr>
            <p:ph type="title"/>
          </p:nvPr>
        </p:nvSpPr>
        <p:spPr bwMode="auto">
          <a:xfrm>
            <a:off x="352426" y="166689"/>
            <a:ext cx="8440737" cy="98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i master</a:t>
            </a: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1" y="4431601"/>
            <a:ext cx="2592633" cy="514799"/>
          </a:xfrm>
          <a:prstGeom prst="rect">
            <a:avLst/>
          </a:prstGeom>
        </p:spPr>
      </p:pic>
      <p:sp>
        <p:nvSpPr>
          <p:cNvPr id="16" name="TextBox 52"/>
          <p:cNvSpPr txBox="1"/>
          <p:nvPr/>
        </p:nvSpPr>
        <p:spPr>
          <a:xfrm>
            <a:off x="5475970" y="5236046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Tilpas dit navn og titel ved at tilgå Diasmaster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under Vis i topmenuen</a:t>
            </a:r>
            <a:endParaRPr lang="da-DK" sz="1000" noProof="1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4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2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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2pPr>
      <a:lvl3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3pPr>
      <a:lvl4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4pPr>
      <a:lvl5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5pPr>
      <a:lvl6pPr marL="13525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6pPr>
      <a:lvl7pPr marL="18097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7pPr>
      <a:lvl8pPr marL="22669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8pPr>
      <a:lvl9pPr marL="27241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5y6m0x3Ptdo&amp;list=PLqH3PHLvw2UWO8Vm9UBD4eyIENfcOEyrr&amp;index=20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89013" y="1989780"/>
            <a:ext cx="7159345" cy="2339102"/>
          </a:xfrm>
        </p:spPr>
        <p:txBody>
          <a:bodyPr/>
          <a:lstStyle/>
          <a:p>
            <a:pPr algn="ctr"/>
            <a:r>
              <a:rPr lang="en-GB" dirty="0" smtClean="0"/>
              <a:t>Aarhus </a:t>
            </a:r>
            <a:r>
              <a:rPr lang="en-GB" dirty="0" err="1" smtClean="0"/>
              <a:t>bss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sz="3600" dirty="0" smtClean="0"/>
              <a:t>winter school and more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1200" dirty="0" smtClean="0"/>
              <a:t>by Katrine Rosenbeck, Aarhus BSS International</a:t>
            </a:r>
            <a:br>
              <a:rPr lang="en-GB" sz="1200" dirty="0" smtClean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8968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Climate law – international and EU law in context 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6981" y="1149350"/>
            <a:ext cx="5665179" cy="2947988"/>
          </a:xfrm>
        </p:spPr>
        <p:txBody>
          <a:bodyPr numCol="1"/>
          <a:lstStyle/>
          <a:p>
            <a:r>
              <a:rPr lang="en-US" b="1" dirty="0" smtClean="0"/>
              <a:t>- a major </a:t>
            </a:r>
            <a:r>
              <a:rPr lang="en-US" b="1" dirty="0"/>
              <a:t>legal challenge of the modern </a:t>
            </a:r>
            <a:r>
              <a:rPr lang="en-US" b="1" dirty="0" smtClean="0"/>
              <a:t>world</a:t>
            </a:r>
          </a:p>
          <a:p>
            <a:pPr>
              <a:lnSpc>
                <a:spcPct val="150000"/>
              </a:lnSpc>
            </a:pPr>
            <a:r>
              <a:rPr lang="en-US" dirty="0"/>
              <a:t>For students interested in the European Union, international and EU Law, climate change, and how a complex legal environment impacts the way people, </a:t>
            </a:r>
            <a:r>
              <a:rPr lang="en-US" dirty="0" err="1"/>
              <a:t>organisations</a:t>
            </a:r>
            <a:r>
              <a:rPr lang="en-US" dirty="0"/>
              <a:t> and businesses operate in a </a:t>
            </a:r>
            <a:r>
              <a:rPr lang="da-DK" dirty="0"/>
              <a:t>global </a:t>
            </a:r>
            <a:r>
              <a:rPr lang="da-DK" dirty="0" err="1"/>
              <a:t>world</a:t>
            </a:r>
            <a:r>
              <a:rPr lang="da-DK" dirty="0"/>
              <a:t>.</a:t>
            </a:r>
          </a:p>
          <a:p>
            <a:endParaRPr lang="en-US" b="1" dirty="0"/>
          </a:p>
          <a:p>
            <a:endParaRPr lang="da-DK" b="1" dirty="0" smtClean="0"/>
          </a:p>
          <a:p>
            <a:endParaRPr lang="en-US" dirty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/>
          </a:p>
          <a:p>
            <a:pPr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73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Branding and advertising in complex markets</a:t>
            </a:r>
            <a:endParaRPr lang="da-DK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- breaking </a:t>
            </a:r>
            <a:r>
              <a:rPr lang="en-US" b="1" dirty="0"/>
              <a:t>through the commercial </a:t>
            </a:r>
            <a:r>
              <a:rPr lang="en-US" b="1" dirty="0" smtClean="0"/>
              <a:t>clutter</a:t>
            </a:r>
          </a:p>
          <a:p>
            <a:r>
              <a:rPr lang="en-US" dirty="0"/>
              <a:t>For students interested in marketing, branding, consumers</a:t>
            </a:r>
          </a:p>
          <a:p>
            <a:r>
              <a:rPr lang="en-US" dirty="0"/>
              <a:t>and/or communication and in developing</a:t>
            </a:r>
          </a:p>
          <a:p>
            <a:r>
              <a:rPr lang="en-US" dirty="0"/>
              <a:t>an understanding of a society driven by an </a:t>
            </a:r>
            <a:r>
              <a:rPr lang="en-US" dirty="0" err="1"/>
              <a:t>evergrowing</a:t>
            </a:r>
            <a:endParaRPr lang="en-US" dirty="0"/>
          </a:p>
          <a:p>
            <a:r>
              <a:rPr lang="da-DK" dirty="0" err="1"/>
              <a:t>marketisation</a:t>
            </a:r>
            <a:r>
              <a:rPr lang="da-DK" dirty="0" smtClean="0"/>
              <a:t>.</a:t>
            </a:r>
          </a:p>
          <a:p>
            <a:pPr lvl="0">
              <a:buNone/>
            </a:pPr>
            <a:endParaRPr lang="da-DK" sz="900" dirty="0" smtClean="0"/>
          </a:p>
          <a:p>
            <a:pPr lvl="0">
              <a:buNone/>
            </a:pPr>
            <a:endParaRPr lang="da-DK" sz="900" dirty="0" smtClean="0"/>
          </a:p>
        </p:txBody>
      </p:sp>
    </p:spTree>
    <p:extLst>
      <p:ext uri="{BB962C8B-B14F-4D97-AF65-F5344CB8AC3E}">
        <p14:creationId xmlns:p14="http://schemas.microsoft.com/office/powerpoint/2010/main" val="19111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Danish and European Business in a Global Perspective</a:t>
            </a:r>
            <a:endParaRPr lang="da-DK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- how </a:t>
            </a:r>
            <a:r>
              <a:rPr lang="en-US" b="1" dirty="0"/>
              <a:t>to be successful in the global </a:t>
            </a:r>
            <a:r>
              <a:rPr lang="en-US" b="1" dirty="0" smtClean="0"/>
              <a:t>world</a:t>
            </a:r>
          </a:p>
          <a:p>
            <a:r>
              <a:rPr lang="en-US" dirty="0"/>
              <a:t>For students interested in commerce, business,</a:t>
            </a:r>
          </a:p>
          <a:p>
            <a:r>
              <a:rPr lang="en-US" dirty="0"/>
              <a:t>Europe, the European Union and how the corporate</a:t>
            </a:r>
          </a:p>
          <a:p>
            <a:r>
              <a:rPr lang="en-US" dirty="0"/>
              <a:t>sector is affected by an increasingly </a:t>
            </a:r>
            <a:r>
              <a:rPr lang="en-US" dirty="0" err="1"/>
              <a:t>globalised</a:t>
            </a:r>
            <a:endParaRPr lang="en-US" dirty="0"/>
          </a:p>
          <a:p>
            <a:r>
              <a:rPr lang="da-DK" dirty="0" err="1"/>
              <a:t>world</a:t>
            </a:r>
            <a:r>
              <a:rPr lang="da-DK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84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Course info</a:t>
            </a:r>
            <a:endParaRPr lang="en-GB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6981" y="1149350"/>
            <a:ext cx="4225020" cy="294798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10 ECTS is awarded for each course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Mixture of lectures, classroom workshops, discussions and exercises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2 part exam: 3-hour on site exam + a home assignment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Students get a Certificate of Attendance + a Transcript of Records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More info: bss.au.dk/</a:t>
            </a:r>
            <a:r>
              <a:rPr lang="en-US" sz="1800" dirty="0" err="1" smtClean="0"/>
              <a:t>winterschool</a:t>
            </a:r>
            <a:r>
              <a:rPr lang="en-US" sz="18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9502"/>
            <a:ext cx="2418271" cy="36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2426" y="2227032"/>
            <a:ext cx="8440739" cy="2602690"/>
          </a:xfrm>
        </p:spPr>
        <p:txBody>
          <a:bodyPr numCol="2"/>
          <a:lstStyle/>
          <a:p>
            <a:pPr>
              <a:buNone/>
            </a:pPr>
            <a:r>
              <a:rPr lang="en-GB" b="1" dirty="0" smtClean="0"/>
              <a:t>Included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/>
              <a:t>Welcome </a:t>
            </a:r>
            <a:r>
              <a:rPr lang="en-GB" dirty="0"/>
              <a:t>B</a:t>
            </a:r>
            <a:r>
              <a:rPr lang="en-GB" dirty="0" smtClean="0"/>
              <a:t>reakfast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Guided City </a:t>
            </a:r>
            <a:r>
              <a:rPr lang="en-GB" dirty="0" smtClean="0"/>
              <a:t>Tour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Welcome </a:t>
            </a:r>
            <a:r>
              <a:rPr lang="en-GB" dirty="0" smtClean="0"/>
              <a:t>Dinner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/>
              <a:t>The Old Town Open Air Museum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/>
              <a:t>Farewell Reception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 smtClean="0"/>
              <a:t>Optional</a:t>
            </a:r>
            <a:endParaRPr lang="en-GB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/>
              <a:t>Guided Tour of </a:t>
            </a:r>
            <a:r>
              <a:rPr lang="en-GB" dirty="0" err="1" smtClean="0"/>
              <a:t>Aros</a:t>
            </a:r>
            <a:r>
              <a:rPr lang="en-GB" dirty="0" smtClean="0"/>
              <a:t> Art Museum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/>
              <a:t>A Taste of Danish Christmas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/>
              <a:t>TBA….</a:t>
            </a:r>
            <a:endParaRPr lang="en-GB" dirty="0"/>
          </a:p>
          <a:p>
            <a:r>
              <a:rPr lang="en-GB" dirty="0" smtClean="0"/>
              <a:t>And we have so many more suggestions for you about what to see and what to do in Aarhus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2018 winter school – social programme</a:t>
            </a:r>
            <a:endParaRPr lang="en-GB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1" y="792561"/>
            <a:ext cx="6444208" cy="13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2332" y="707730"/>
            <a:ext cx="8076092" cy="3362318"/>
          </a:xfrm>
        </p:spPr>
        <p:txBody>
          <a:bodyPr numCol="2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Population</a:t>
            </a:r>
            <a:r>
              <a:rPr lang="en-US" dirty="0"/>
              <a:t>: </a:t>
            </a:r>
            <a:r>
              <a:rPr lang="en-US" dirty="0" smtClean="0"/>
              <a:t>5.75 </a:t>
            </a:r>
            <a:r>
              <a:rPr lang="en-US" dirty="0"/>
              <a:t>mil.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Capital</a:t>
            </a:r>
            <a:r>
              <a:rPr lang="en-US" dirty="0"/>
              <a:t>: Copenhagen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Language: </a:t>
            </a:r>
            <a:r>
              <a:rPr lang="en-US" dirty="0" smtClean="0"/>
              <a:t>Danish </a:t>
            </a:r>
            <a:r>
              <a:rPr lang="en-US" sz="1200" dirty="0" smtClean="0"/>
              <a:t>(but everyone speaks English)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Currency: Danish Krone (DKK</a:t>
            </a:r>
            <a:r>
              <a:rPr lang="en-US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Established: App. 500 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1 peninsula and 440+ islands</a:t>
            </a:r>
            <a:endParaRPr lang="en-US" dirty="0"/>
          </a:p>
          <a:p>
            <a:endParaRPr lang="en-GB" b="1" dirty="0" smtClean="0"/>
          </a:p>
          <a:p>
            <a:r>
              <a:rPr lang="en-GB" b="1" dirty="0" smtClean="0"/>
              <a:t>Bonus info: </a:t>
            </a:r>
            <a:r>
              <a:rPr lang="en-GB" dirty="0" smtClean="0"/>
              <a:t>D</a:t>
            </a:r>
            <a:r>
              <a:rPr lang="en-US" dirty="0" err="1" smtClean="0"/>
              <a:t>enmark</a:t>
            </a:r>
            <a:r>
              <a:rPr lang="en-US" dirty="0" smtClean="0"/>
              <a:t> </a:t>
            </a:r>
            <a:r>
              <a:rPr lang="en-US" dirty="0"/>
              <a:t>actually has a place to surf called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Cold Hawaii</a:t>
            </a:r>
            <a:r>
              <a:rPr lang="en-US" dirty="0"/>
              <a:t> - The best beach in Scandinavia for surfing</a:t>
            </a:r>
            <a:r>
              <a:rPr lang="en-US" dirty="0" smtClean="0"/>
              <a:t>! Also, </a:t>
            </a:r>
            <a:r>
              <a:rPr lang="en-GB" dirty="0" smtClean="0"/>
              <a:t>we talk a lot about the weather. And about “</a:t>
            </a:r>
            <a:r>
              <a:rPr lang="en-GB" dirty="0" err="1" smtClean="0"/>
              <a:t>hygge</a:t>
            </a:r>
            <a:r>
              <a:rPr lang="en-GB" dirty="0" smtClean="0"/>
              <a:t>”.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DENMARK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2" y="1029673"/>
            <a:ext cx="3905218" cy="3146294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 bwMode="auto">
          <a:xfrm>
            <a:off x="1259632" y="1884833"/>
            <a:ext cx="792088" cy="504056"/>
          </a:xfrm>
          <a:prstGeom prst="downArrow">
            <a:avLst/>
          </a:prstGeom>
          <a:solidFill>
            <a:srgbClr val="FF0000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01" y="1912461"/>
            <a:ext cx="1632181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46" y="181822"/>
            <a:ext cx="3117970" cy="20796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Summer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8" y="1779662"/>
            <a:ext cx="2592288" cy="2154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0" y="181822"/>
            <a:ext cx="2136505" cy="3204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72310"/>
            <a:ext cx="1604219" cy="2406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96" y="2460831"/>
            <a:ext cx="2428229" cy="16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4206"/>
            <a:ext cx="5173737" cy="25384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Winter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4" y="1406176"/>
            <a:ext cx="3772413" cy="2513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60" y="1919149"/>
            <a:ext cx="3277451" cy="2000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9974"/>
            <a:ext cx="2344474" cy="1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Aarhus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50" y="1558925"/>
            <a:ext cx="8440739" cy="2524993"/>
          </a:xfrm>
        </p:spPr>
        <p:txBody>
          <a:bodyPr numCol="2"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The second largest city in Denmark </a:t>
            </a:r>
            <a:endParaRPr lang="en-GB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 smtClean="0"/>
              <a:t>320.000 inhabitants (8.5</a:t>
            </a:r>
            <a:r>
              <a:rPr lang="en-GB" dirty="0"/>
              <a:t>% </a:t>
            </a:r>
            <a:r>
              <a:rPr lang="en-GB" dirty="0" smtClean="0"/>
              <a:t>international) </a:t>
            </a: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 smtClean="0"/>
              <a:t>15% students - </a:t>
            </a:r>
            <a:r>
              <a:rPr lang="en-GB" b="1" dirty="0" smtClean="0"/>
              <a:t>Student capital of Denmark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 smtClean="0"/>
              <a:t>A </a:t>
            </a:r>
            <a:r>
              <a:rPr lang="en-GB" dirty="0"/>
              <a:t>green city situated by the sea and surrounded by </a:t>
            </a:r>
            <a:r>
              <a:rPr lang="en-GB" dirty="0" smtClean="0"/>
              <a:t>forests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 smtClean="0"/>
              <a:t>Viking heritage</a:t>
            </a:r>
            <a:endParaRPr lang="en-GB" dirty="0"/>
          </a:p>
          <a:p>
            <a:pPr marL="268288" lvl="1" indent="0">
              <a:buNone/>
            </a:pPr>
            <a:endParaRPr lang="en-GB" sz="1200" i="1" dirty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800" b="1" dirty="0"/>
              <a:t>One of the oldest cities in Denmark, founded </a:t>
            </a:r>
            <a:r>
              <a:rPr lang="en-GB" sz="1800" b="1" dirty="0" smtClean="0"/>
              <a:t>around </a:t>
            </a:r>
            <a:r>
              <a:rPr lang="en-GB" sz="1800" b="1" dirty="0"/>
              <a:t>year 700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87009"/>
            <a:ext cx="3600400" cy="240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08520" y="1569902"/>
            <a:ext cx="8440739" cy="2233603"/>
          </a:xfrm>
        </p:spPr>
        <p:txBody>
          <a:bodyPr numCol="2"/>
          <a:lstStyle/>
          <a:p>
            <a:pPr marL="611188" lvl="1" indent="-342900"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611188" lvl="1" indent="-342900">
              <a:buFont typeface="Wingdings" panose="05000000000000000000" pitchFamily="2" charset="2"/>
              <a:buChar char="v"/>
            </a:pPr>
            <a:r>
              <a:rPr lang="en-GB" dirty="0" smtClean="0"/>
              <a:t>Great Music scene (Festivals!) </a:t>
            </a:r>
            <a:endParaRPr lang="en-GB" dirty="0"/>
          </a:p>
          <a:p>
            <a:pPr marL="611188" lvl="1" indent="-342900">
              <a:buFont typeface="Wingdings" panose="05000000000000000000" pitchFamily="2" charset="2"/>
              <a:buChar char="v"/>
            </a:pPr>
            <a:r>
              <a:rPr lang="en-GB" dirty="0"/>
              <a:t>Several Art and History </a:t>
            </a:r>
            <a:r>
              <a:rPr lang="en-GB" dirty="0" smtClean="0"/>
              <a:t>Museums</a:t>
            </a:r>
            <a:endParaRPr lang="en-GB" dirty="0"/>
          </a:p>
          <a:p>
            <a:pPr marL="611188" lvl="1" indent="-342900">
              <a:buFont typeface="Wingdings" panose="05000000000000000000" pitchFamily="2" charset="2"/>
              <a:buChar char="v"/>
            </a:pPr>
            <a:r>
              <a:rPr lang="en-GB" dirty="0"/>
              <a:t>The </a:t>
            </a:r>
            <a:r>
              <a:rPr lang="en-GB" dirty="0" smtClean="0"/>
              <a:t>Best </a:t>
            </a:r>
            <a:r>
              <a:rPr lang="en-GB" dirty="0"/>
              <a:t>Student Friday </a:t>
            </a:r>
            <a:r>
              <a:rPr lang="en-GB" dirty="0" smtClean="0"/>
              <a:t>Bars </a:t>
            </a:r>
            <a:r>
              <a:rPr lang="en-GB" dirty="0"/>
              <a:t>in the </a:t>
            </a:r>
            <a:r>
              <a:rPr lang="en-GB" dirty="0" smtClean="0"/>
              <a:t>World (the only?)</a:t>
            </a:r>
          </a:p>
          <a:p>
            <a:pPr marL="611188" lvl="1" indent="-342900">
              <a:buFont typeface="Wingdings" panose="05000000000000000000" pitchFamily="2" charset="2"/>
              <a:buChar char="v"/>
            </a:pPr>
            <a:r>
              <a:rPr lang="en-GB" dirty="0" smtClean="0"/>
              <a:t>City for foodies</a:t>
            </a:r>
            <a:endParaRPr lang="en-GB" dirty="0"/>
          </a:p>
          <a:p>
            <a:pPr marL="611188" lvl="1" indent="-342900">
              <a:buFont typeface="Wingdings" panose="05000000000000000000" pitchFamily="2" charset="2"/>
              <a:buChar char="v"/>
            </a:pPr>
            <a:r>
              <a:rPr lang="en-GB" dirty="0"/>
              <a:t>Excellent </a:t>
            </a:r>
            <a:r>
              <a:rPr lang="en-GB" dirty="0" smtClean="0"/>
              <a:t>Shopping</a:t>
            </a:r>
            <a:endParaRPr lang="en-GB" dirty="0"/>
          </a:p>
          <a:p>
            <a:pPr marL="611188" lvl="1" indent="-342900">
              <a:buFont typeface="Wingdings" panose="05000000000000000000" pitchFamily="2" charset="2"/>
              <a:buChar char="Ø"/>
            </a:pPr>
            <a:endParaRPr lang="en-GB" dirty="0" smtClean="0"/>
          </a:p>
          <a:p>
            <a:pPr marL="611188" lvl="1" indent="-342900">
              <a:buFont typeface="Wingdings" panose="05000000000000000000" pitchFamily="2" charset="2"/>
              <a:buChar char="Ø"/>
            </a:pP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Aarhus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/>
              <a:t>Music, Culture, Shopping and </a:t>
            </a:r>
            <a:r>
              <a:rPr lang="en-GB" b="1" dirty="0" smtClean="0"/>
              <a:t>Social life </a:t>
            </a:r>
            <a:endParaRPr lang="en-GB" b="1" dirty="0"/>
          </a:p>
          <a:p>
            <a:endParaRPr lang="en-GB" dirty="0" smtClean="0"/>
          </a:p>
          <a:p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9" y="1558050"/>
            <a:ext cx="1765647" cy="2648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32" y="1569902"/>
            <a:ext cx="1766063" cy="2649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95" y="1586605"/>
            <a:ext cx="1766231" cy="26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1307" y="1635646"/>
            <a:ext cx="8440739" cy="2233603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Aarhus BSS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Faculty of 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Faculty of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Faculty of Science and Technology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42,500 </a:t>
            </a:r>
            <a:r>
              <a:rPr lang="en-GB" dirty="0"/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4,000 </a:t>
            </a:r>
            <a:r>
              <a:rPr lang="en-GB" dirty="0"/>
              <a:t>international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120 </a:t>
            </a:r>
            <a:r>
              <a:rPr lang="en-GB" dirty="0"/>
              <a:t>student nationalities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60+ </a:t>
            </a:r>
            <a:r>
              <a:rPr lang="en-GB" dirty="0"/>
              <a:t>degree programmes taught in English</a:t>
            </a:r>
            <a:r>
              <a:rPr lang="en-GB" u="sng" dirty="0"/>
              <a:t> 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Aarhus </a:t>
            </a:r>
            <a:r>
              <a:rPr lang="da-DK" dirty="0" err="1"/>
              <a:t>university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A </a:t>
            </a:r>
            <a:r>
              <a:rPr lang="da-DK" dirty="0" err="1">
                <a:solidFill>
                  <a:schemeClr val="tx1"/>
                </a:solidFill>
              </a:rPr>
              <a:t>comprehensive</a:t>
            </a:r>
            <a:r>
              <a:rPr lang="da-DK" dirty="0">
                <a:solidFill>
                  <a:schemeClr val="tx1"/>
                </a:solidFill>
              </a:rPr>
              <a:t>, public </a:t>
            </a:r>
            <a:r>
              <a:rPr lang="da-DK" dirty="0" err="1">
                <a:solidFill>
                  <a:schemeClr val="tx1"/>
                </a:solidFill>
              </a:rPr>
              <a:t>university</a:t>
            </a:r>
            <a:r>
              <a:rPr lang="da-DK" dirty="0">
                <a:solidFill>
                  <a:schemeClr val="tx1"/>
                </a:solidFill>
              </a:rPr>
              <a:t> </a:t>
            </a:r>
            <a:r>
              <a:rPr lang="da-DK" dirty="0" err="1">
                <a:solidFill>
                  <a:schemeClr val="tx1"/>
                </a:solidFill>
              </a:rPr>
              <a:t>established</a:t>
            </a:r>
            <a:r>
              <a:rPr lang="da-DK" dirty="0">
                <a:solidFill>
                  <a:schemeClr val="tx1"/>
                </a:solidFill>
              </a:rPr>
              <a:t> in1928</a:t>
            </a:r>
            <a:endParaRPr lang="da-DK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075806"/>
            <a:ext cx="5640636" cy="10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Budget (</a:t>
            </a:r>
            <a:r>
              <a:rPr lang="da-DK" dirty="0" err="1" smtClean="0"/>
              <a:t>monthly</a:t>
            </a:r>
            <a:r>
              <a:rPr lang="da-DK" dirty="0" smtClean="0"/>
              <a:t>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dirty="0"/>
              <a:t>Housing: 2500-5000 DKK (330-670 Euro// 500-1000 AUD</a:t>
            </a:r>
            <a:r>
              <a:rPr lang="da-DK" dirty="0" smtClean="0"/>
              <a:t>)</a:t>
            </a:r>
            <a:endParaRPr lang="da-DK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dirty="0"/>
              <a:t>Living: 2000 DKK (265 Euro // 400 AUD</a:t>
            </a:r>
            <a:r>
              <a:rPr lang="da-DK" dirty="0" smtClean="0"/>
              <a:t>) </a:t>
            </a:r>
            <a:endParaRPr lang="da-DK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a-DK" dirty="0" err="1"/>
              <a:t>Other</a:t>
            </a:r>
            <a:r>
              <a:rPr lang="da-DK" dirty="0"/>
              <a:t>: 1500 DKK (200 Euro // 300 AUD)</a:t>
            </a:r>
          </a:p>
          <a:p>
            <a:pPr>
              <a:buNone/>
            </a:pPr>
            <a:endParaRPr lang="da-DK" dirty="0"/>
          </a:p>
          <a:p>
            <a:pPr>
              <a:buNone/>
            </a:pPr>
            <a:r>
              <a:rPr lang="da-DK" dirty="0" err="1" smtClean="0"/>
              <a:t>Keep</a:t>
            </a:r>
            <a:r>
              <a:rPr lang="da-DK" dirty="0" smtClean="0"/>
              <a:t> </a:t>
            </a:r>
            <a:r>
              <a:rPr lang="da-DK" dirty="0" err="1" smtClean="0"/>
              <a:t>down</a:t>
            </a:r>
            <a:r>
              <a:rPr lang="da-DK" dirty="0" smtClean="0"/>
              <a:t> </a:t>
            </a:r>
            <a:r>
              <a:rPr lang="da-DK" dirty="0" err="1" smtClean="0"/>
              <a:t>expenses</a:t>
            </a:r>
            <a:r>
              <a:rPr lang="da-DK" dirty="0" smtClean="0"/>
              <a:t> by </a:t>
            </a:r>
            <a:r>
              <a:rPr lang="da-DK" dirty="0" err="1" smtClean="0"/>
              <a:t>doing</a:t>
            </a:r>
            <a:r>
              <a:rPr lang="da-DK" dirty="0" smtClean="0"/>
              <a:t> it the ”Danish </a:t>
            </a:r>
            <a:r>
              <a:rPr lang="da-DK" dirty="0" err="1" smtClean="0"/>
              <a:t>way</a:t>
            </a:r>
            <a:r>
              <a:rPr lang="da-DK" dirty="0" smtClean="0"/>
              <a:t>”:</a:t>
            </a:r>
            <a:endParaRPr lang="da-DK" dirty="0"/>
          </a:p>
          <a:p>
            <a:pPr>
              <a:buNone/>
            </a:pPr>
            <a:r>
              <a:rPr lang="da-DK" dirty="0" smtClean="0"/>
              <a:t>Cook </a:t>
            </a:r>
            <a:r>
              <a:rPr lang="da-DK" dirty="0" err="1" smtClean="0"/>
              <a:t>your</a:t>
            </a:r>
            <a:r>
              <a:rPr lang="da-DK" dirty="0" smtClean="0"/>
              <a:t> </a:t>
            </a:r>
            <a:r>
              <a:rPr lang="da-DK" dirty="0" err="1" smtClean="0"/>
              <a:t>own</a:t>
            </a:r>
            <a:r>
              <a:rPr lang="da-DK" dirty="0" smtClean="0"/>
              <a:t> </a:t>
            </a:r>
            <a:r>
              <a:rPr lang="da-DK" dirty="0" err="1"/>
              <a:t>meals</a:t>
            </a:r>
            <a:r>
              <a:rPr lang="da-DK" dirty="0"/>
              <a:t>, </a:t>
            </a:r>
            <a:r>
              <a:rPr lang="da-DK" dirty="0" err="1" smtClean="0"/>
              <a:t>walk</a:t>
            </a:r>
            <a:r>
              <a:rPr lang="da-DK" dirty="0" smtClean="0"/>
              <a:t>/</a:t>
            </a:r>
            <a:r>
              <a:rPr lang="da-DK" dirty="0" err="1" smtClean="0"/>
              <a:t>bike</a:t>
            </a:r>
            <a:r>
              <a:rPr lang="da-DK" dirty="0" smtClean="0"/>
              <a:t> </a:t>
            </a:r>
            <a:r>
              <a:rPr lang="da-DK" dirty="0" err="1"/>
              <a:t>instead</a:t>
            </a:r>
            <a:r>
              <a:rPr lang="da-DK" dirty="0"/>
              <a:t> of </a:t>
            </a:r>
            <a:r>
              <a:rPr lang="da-DK" dirty="0" err="1"/>
              <a:t>using</a:t>
            </a:r>
            <a:r>
              <a:rPr lang="da-DK" dirty="0"/>
              <a:t> public</a:t>
            </a:r>
          </a:p>
          <a:p>
            <a:pPr>
              <a:buNone/>
            </a:pPr>
            <a:r>
              <a:rPr lang="da-DK" dirty="0"/>
              <a:t>transport and </a:t>
            </a:r>
            <a:r>
              <a:rPr lang="da-DK" dirty="0" err="1" smtClean="0"/>
              <a:t>keep</a:t>
            </a:r>
            <a:r>
              <a:rPr lang="da-DK" dirty="0" smtClean="0"/>
              <a:t> an </a:t>
            </a:r>
            <a:r>
              <a:rPr lang="da-DK" dirty="0" err="1" smtClean="0"/>
              <a:t>eye</a:t>
            </a:r>
            <a:r>
              <a:rPr lang="da-DK" dirty="0" smtClean="0"/>
              <a:t> out for student </a:t>
            </a:r>
            <a:r>
              <a:rPr lang="da-DK" dirty="0"/>
              <a:t>deals </a:t>
            </a:r>
            <a:r>
              <a:rPr lang="da-DK" dirty="0" err="1"/>
              <a:t>when</a:t>
            </a:r>
            <a:r>
              <a:rPr lang="da-DK" dirty="0"/>
              <a:t> </a:t>
            </a:r>
          </a:p>
          <a:p>
            <a:pPr>
              <a:buNone/>
            </a:pPr>
            <a:r>
              <a:rPr lang="da-DK" dirty="0" err="1"/>
              <a:t>going</a:t>
            </a:r>
            <a:r>
              <a:rPr lang="da-DK" dirty="0"/>
              <a:t> out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51" y="1419622"/>
            <a:ext cx="3024336" cy="20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0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>
                <a:hlinkClick r:id="rId2"/>
              </a:rPr>
              <a:t>Watch……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What’s</a:t>
            </a:r>
            <a:r>
              <a:rPr lang="da-DK" dirty="0"/>
              <a:t> it </a:t>
            </a:r>
            <a:r>
              <a:rPr lang="da-DK" dirty="0" err="1"/>
              <a:t>like</a:t>
            </a:r>
            <a:r>
              <a:rPr lang="da-DK" dirty="0"/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952" y="0"/>
            <a:ext cx="5470555" cy="42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4800" b="1" dirty="0" err="1" smtClean="0"/>
              <a:t>Questions</a:t>
            </a:r>
            <a:r>
              <a:rPr lang="da-DK" sz="4800" b="1" dirty="0" smtClean="0"/>
              <a:t>? </a:t>
            </a:r>
          </a:p>
          <a:p>
            <a:r>
              <a:rPr lang="da-DK" dirty="0" smtClean="0"/>
              <a:t>Contact: Katrine at kabr@au.dk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475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da-DK" dirty="0"/>
              <a:t>A </a:t>
            </a:r>
            <a:r>
              <a:rPr lang="da-DK" dirty="0" err="1"/>
              <a:t>broad</a:t>
            </a:r>
            <a:r>
              <a:rPr lang="da-DK" dirty="0"/>
              <a:t> business school </a:t>
            </a:r>
            <a:r>
              <a:rPr lang="da-DK" dirty="0" err="1"/>
              <a:t>committed</a:t>
            </a:r>
            <a:r>
              <a:rPr lang="da-DK" dirty="0"/>
              <a:t> to </a:t>
            </a:r>
            <a:r>
              <a:rPr lang="da-DK" dirty="0" err="1" smtClean="0"/>
              <a:t>internationalisation</a:t>
            </a:r>
            <a:endParaRPr lang="da-DK" dirty="0" smtClean="0"/>
          </a:p>
          <a:p>
            <a:endParaRPr lang="da-DK" dirty="0"/>
          </a:p>
          <a:p>
            <a:pPr lvl="1"/>
            <a:r>
              <a:rPr lang="da-DK" dirty="0"/>
              <a:t>16,000+ students</a:t>
            </a:r>
          </a:p>
          <a:p>
            <a:pPr lvl="1"/>
            <a:r>
              <a:rPr lang="da-DK" dirty="0"/>
              <a:t>1,500 international students</a:t>
            </a:r>
          </a:p>
          <a:p>
            <a:pPr lvl="1"/>
            <a:r>
              <a:rPr lang="da-DK" dirty="0"/>
              <a:t>600 </a:t>
            </a:r>
            <a:r>
              <a:rPr lang="da-DK" dirty="0" err="1"/>
              <a:t>exchange</a:t>
            </a:r>
            <a:r>
              <a:rPr lang="da-DK" dirty="0"/>
              <a:t> students </a:t>
            </a:r>
          </a:p>
          <a:p>
            <a:pPr lvl="1"/>
            <a:r>
              <a:rPr lang="da-DK" dirty="0"/>
              <a:t>150 </a:t>
            </a:r>
            <a:r>
              <a:rPr lang="da-DK" dirty="0" err="1"/>
              <a:t>courses</a:t>
            </a:r>
            <a:r>
              <a:rPr lang="da-DK" dirty="0"/>
              <a:t> </a:t>
            </a:r>
            <a:r>
              <a:rPr lang="da-DK" dirty="0" err="1"/>
              <a:t>taught</a:t>
            </a:r>
            <a:r>
              <a:rPr lang="da-DK" dirty="0"/>
              <a:t> in English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Aarhus </a:t>
            </a:r>
            <a:r>
              <a:rPr lang="da-DK" dirty="0" err="1"/>
              <a:t>bss</a:t>
            </a:r>
            <a:r>
              <a:rPr lang="da-DK" dirty="0"/>
              <a:t>, Aarhus </a:t>
            </a:r>
            <a:r>
              <a:rPr lang="da-DK" dirty="0" err="1"/>
              <a:t>university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457541"/>
            <a:ext cx="3962743" cy="2639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Rankings</a:t>
            </a:r>
            <a:r>
              <a:rPr lang="da-DK" dirty="0"/>
              <a:t> and </a:t>
            </a:r>
            <a:r>
              <a:rPr lang="da-DK" dirty="0" err="1"/>
              <a:t>accreditations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40262" y="1059582"/>
            <a:ext cx="8448849" cy="2947988"/>
          </a:xfrm>
        </p:spPr>
        <p:txBody>
          <a:bodyPr/>
          <a:lstStyle/>
          <a:p>
            <a:r>
              <a:rPr lang="da-DK" sz="1800" b="1" dirty="0">
                <a:solidFill>
                  <a:schemeClr val="tx1"/>
                </a:solidFill>
              </a:rPr>
              <a:t>Aarhus BSS </a:t>
            </a:r>
            <a:r>
              <a:rPr lang="da-DK" sz="1800" dirty="0">
                <a:solidFill>
                  <a:schemeClr val="tx1"/>
                </a:solidFill>
              </a:rPr>
              <a:t>A </a:t>
            </a:r>
            <a:r>
              <a:rPr lang="da-DK" sz="1800" dirty="0" err="1">
                <a:solidFill>
                  <a:schemeClr val="tx1"/>
                </a:solidFill>
              </a:rPr>
              <a:t>triple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err="1">
                <a:solidFill>
                  <a:schemeClr val="tx1"/>
                </a:solidFill>
              </a:rPr>
              <a:t>crowned</a:t>
            </a:r>
            <a:r>
              <a:rPr lang="da-DK" sz="1800" dirty="0">
                <a:solidFill>
                  <a:schemeClr val="tx1"/>
                </a:solidFill>
              </a:rPr>
              <a:t> business school – </a:t>
            </a:r>
            <a:r>
              <a:rPr lang="da-DK" sz="1800" dirty="0" err="1">
                <a:solidFill>
                  <a:schemeClr val="tx1"/>
                </a:solidFill>
              </a:rPr>
              <a:t>among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err="1">
                <a:solidFill>
                  <a:schemeClr val="tx1"/>
                </a:solidFill>
              </a:rPr>
              <a:t>only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smtClean="0">
                <a:solidFill>
                  <a:schemeClr val="tx1"/>
                </a:solidFill>
              </a:rPr>
              <a:t>76 </a:t>
            </a:r>
            <a:r>
              <a:rPr lang="da-DK" sz="1800" dirty="0" err="1">
                <a:solidFill>
                  <a:schemeClr val="tx1"/>
                </a:solidFill>
              </a:rPr>
              <a:t>worldwide</a:t>
            </a:r>
            <a:r>
              <a:rPr lang="da-DK" sz="1800" dirty="0">
                <a:solidFill>
                  <a:schemeClr val="tx1"/>
                </a:solidFill>
              </a:rPr>
              <a:t> (</a:t>
            </a:r>
            <a:r>
              <a:rPr lang="da-DK" sz="1800" dirty="0" smtClean="0">
                <a:solidFill>
                  <a:schemeClr val="tx1"/>
                </a:solidFill>
              </a:rPr>
              <a:t>2016)</a:t>
            </a:r>
            <a:endParaRPr lang="da-DK" sz="1800" dirty="0">
              <a:solidFill>
                <a:schemeClr val="tx1"/>
              </a:solidFill>
            </a:endParaRP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EQUIS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AMBA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AASCB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r>
              <a:rPr lang="da-DK" sz="1800" b="1" dirty="0">
                <a:solidFill>
                  <a:schemeClr val="tx1"/>
                </a:solidFill>
              </a:rPr>
              <a:t>Aarhus University </a:t>
            </a:r>
            <a:r>
              <a:rPr lang="da-DK" sz="1800" dirty="0">
                <a:solidFill>
                  <a:schemeClr val="tx1"/>
                </a:solidFill>
              </a:rPr>
              <a:t>A Top </a:t>
            </a:r>
            <a:r>
              <a:rPr lang="da-DK" sz="1800" dirty="0" err="1">
                <a:solidFill>
                  <a:schemeClr val="tx1"/>
                </a:solidFill>
              </a:rPr>
              <a:t>ranked</a:t>
            </a:r>
            <a:r>
              <a:rPr lang="da-DK" sz="1800" dirty="0">
                <a:solidFill>
                  <a:schemeClr val="tx1"/>
                </a:solidFill>
              </a:rPr>
              <a:t> University 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No. 65: Shanghai Ranking (</a:t>
            </a:r>
            <a:r>
              <a:rPr lang="en-US" dirty="0" smtClean="0"/>
              <a:t>2017)</a:t>
            </a:r>
            <a:endParaRPr lang="en-US" dirty="0"/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No. </a:t>
            </a:r>
            <a:r>
              <a:rPr lang="en-US" dirty="0" smtClean="0"/>
              <a:t>101: </a:t>
            </a:r>
            <a:r>
              <a:rPr lang="en-US" dirty="0"/>
              <a:t>Leiden Ranking (</a:t>
            </a:r>
            <a:r>
              <a:rPr lang="en-US" dirty="0" smtClean="0"/>
              <a:t>2017)</a:t>
            </a:r>
            <a:endParaRPr lang="en-GB" dirty="0"/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No. </a:t>
            </a:r>
            <a:r>
              <a:rPr lang="da-DK" dirty="0"/>
              <a:t>98: Times </a:t>
            </a:r>
            <a:r>
              <a:rPr lang="da-DK" dirty="0" err="1"/>
              <a:t>Higher</a:t>
            </a:r>
            <a:r>
              <a:rPr lang="da-DK" dirty="0"/>
              <a:t> Education World University </a:t>
            </a:r>
            <a:r>
              <a:rPr lang="da-DK" dirty="0" err="1"/>
              <a:t>Ranking</a:t>
            </a:r>
            <a:r>
              <a:rPr lang="da-DK" dirty="0"/>
              <a:t> (2016)</a:t>
            </a:r>
            <a:endParaRPr lang="en-GB" dirty="0"/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en-US" dirty="0"/>
              <a:t>No. </a:t>
            </a:r>
            <a:r>
              <a:rPr lang="en-US" dirty="0" smtClean="0"/>
              <a:t>119: </a:t>
            </a:r>
            <a:r>
              <a:rPr lang="en-US" dirty="0"/>
              <a:t>QS World University Ranking (</a:t>
            </a:r>
            <a:r>
              <a:rPr lang="en-US" dirty="0" smtClean="0"/>
              <a:t>2017)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35646"/>
            <a:ext cx="41148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2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campus</a:t>
            </a:r>
            <a:endParaRPr lang="en-GB" dirty="0"/>
          </a:p>
        </p:txBody>
      </p:sp>
      <p:pic>
        <p:nvPicPr>
          <p:cNvPr id="10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8545"/>
          <a:stretch>
            <a:fillRect/>
          </a:stretch>
        </p:blipFill>
        <p:spPr bwMode="auto">
          <a:xfrm>
            <a:off x="365292" y="1131590"/>
            <a:ext cx="4490532" cy="251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a-DK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12" y="1131590"/>
            <a:ext cx="3776281" cy="25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38" y="166688"/>
            <a:ext cx="3156286" cy="473443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 b="9021"/>
          <a:stretch>
            <a:fillRect/>
          </a:stretch>
        </p:blipFill>
        <p:spPr>
          <a:xfrm>
            <a:off x="352424" y="2632877"/>
            <a:ext cx="4135957" cy="226013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84" y="210686"/>
            <a:ext cx="2778097" cy="2309405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210686"/>
            <a:ext cx="2294953" cy="2294953"/>
          </a:xfrm>
        </p:spPr>
      </p:pic>
    </p:spTree>
    <p:extLst>
      <p:ext uri="{BB962C8B-B14F-4D97-AF65-F5344CB8AC3E}">
        <p14:creationId xmlns:p14="http://schemas.microsoft.com/office/powerpoint/2010/main" val="41863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7" b="7957"/>
          <a:stretch>
            <a:fillRect/>
          </a:stretch>
        </p:blipFill>
        <p:spPr>
          <a:xfrm>
            <a:off x="0" y="0"/>
            <a:ext cx="4841781" cy="271576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064"/>
            <a:ext cx="3990121" cy="2661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81" y="0"/>
            <a:ext cx="4302219" cy="2855598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51" y="1779662"/>
            <a:ext cx="5201350" cy="33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Exchange at </a:t>
            </a:r>
            <a:r>
              <a:rPr lang="en-GB" dirty="0" err="1" smtClean="0"/>
              <a:t>aArhus</a:t>
            </a:r>
            <a:r>
              <a:rPr lang="en-GB" dirty="0" smtClean="0"/>
              <a:t> </a:t>
            </a:r>
            <a:r>
              <a:rPr lang="en-GB" dirty="0" err="1" smtClean="0"/>
              <a:t>bss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6980" y="987574"/>
            <a:ext cx="8448849" cy="3109764"/>
          </a:xfrm>
        </p:spPr>
        <p:txBody>
          <a:bodyPr/>
          <a:lstStyle/>
          <a:p>
            <a:r>
              <a:rPr lang="en-GB" dirty="0" smtClean="0"/>
              <a:t>You are welcome at any time for both short term or full semester exchange:</a:t>
            </a:r>
          </a:p>
          <a:p>
            <a:endParaRPr lang="en-GB" sz="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 smtClean="0"/>
              <a:t>Aarhus BSS Winter School </a:t>
            </a:r>
            <a:r>
              <a:rPr lang="en-GB" sz="2400" dirty="0" smtClean="0"/>
              <a:t>(Week 2+3 of January)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 smtClean="0"/>
              <a:t>Spring</a:t>
            </a:r>
            <a:r>
              <a:rPr lang="en-GB" sz="2400" dirty="0" smtClean="0"/>
              <a:t> Semester (Late January-June)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 smtClean="0"/>
              <a:t>AU Summer University </a:t>
            </a:r>
            <a:r>
              <a:rPr lang="en-GB" sz="2400" dirty="0" smtClean="0"/>
              <a:t>(July or August)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 smtClean="0"/>
              <a:t>Autumn</a:t>
            </a:r>
            <a:r>
              <a:rPr lang="en-GB" sz="2400" dirty="0" smtClean="0"/>
              <a:t> Semester (Late August-December)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 smtClean="0"/>
              <a:t>A </a:t>
            </a:r>
            <a:r>
              <a:rPr lang="en-GB" sz="2400" b="1" dirty="0" smtClean="0"/>
              <a:t>Combination </a:t>
            </a:r>
            <a:r>
              <a:rPr lang="en-GB" sz="2400" dirty="0" smtClean="0"/>
              <a:t>of a Short </a:t>
            </a:r>
            <a:r>
              <a:rPr lang="en-GB" sz="2400" dirty="0"/>
              <a:t>T</a:t>
            </a:r>
            <a:r>
              <a:rPr lang="en-GB" sz="2400" dirty="0" smtClean="0"/>
              <a:t>erm and Full </a:t>
            </a:r>
            <a:r>
              <a:rPr lang="en-GB" sz="2400" dirty="0"/>
              <a:t>S</a:t>
            </a:r>
            <a:r>
              <a:rPr lang="en-GB" sz="2400" dirty="0" smtClean="0"/>
              <a:t>emester</a:t>
            </a:r>
            <a:endParaRPr lang="en-GB" sz="2400" dirty="0"/>
          </a:p>
          <a:p>
            <a:pPr>
              <a:buNone/>
            </a:pP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- You just need to be nominated by your home university.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661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Aarhus </a:t>
            </a:r>
            <a:r>
              <a:rPr lang="en-GB" dirty="0" err="1" smtClean="0"/>
              <a:t>Bss</a:t>
            </a:r>
            <a:r>
              <a:rPr lang="en-GB" dirty="0" smtClean="0"/>
              <a:t> winter school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6980" y="1203598"/>
            <a:ext cx="8448849" cy="2947988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When: </a:t>
            </a:r>
            <a:r>
              <a:rPr lang="en-US" dirty="0" smtClean="0">
                <a:solidFill>
                  <a:schemeClr val="tx1"/>
                </a:solidFill>
              </a:rPr>
              <a:t>Monday </a:t>
            </a:r>
            <a:r>
              <a:rPr lang="en-US" dirty="0">
                <a:solidFill>
                  <a:schemeClr val="tx1"/>
                </a:solidFill>
              </a:rPr>
              <a:t>January 8 to Friday January 19, </a:t>
            </a:r>
            <a:r>
              <a:rPr lang="en-US" dirty="0" smtClean="0">
                <a:solidFill>
                  <a:schemeClr val="tx1"/>
                </a:solidFill>
              </a:rPr>
              <a:t>2018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How: </a:t>
            </a:r>
            <a:r>
              <a:rPr lang="en-US" dirty="0" smtClean="0"/>
              <a:t>Nomination required (ask home university for details)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Who</a:t>
            </a:r>
            <a:r>
              <a:rPr lang="en-US" dirty="0" smtClean="0"/>
              <a:t>: Most participating students </a:t>
            </a:r>
            <a:r>
              <a:rPr lang="en-US" dirty="0"/>
              <a:t>come from Australian p</a:t>
            </a:r>
            <a:r>
              <a:rPr lang="en-US" dirty="0" smtClean="0"/>
              <a:t>artner universities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What</a:t>
            </a:r>
            <a:r>
              <a:rPr lang="en-US" dirty="0" smtClean="0"/>
              <a:t>: Choose </a:t>
            </a:r>
            <a:r>
              <a:rPr lang="en-US" dirty="0"/>
              <a:t>1 of 3 courses offered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Why: </a:t>
            </a:r>
            <a:r>
              <a:rPr lang="en-US" dirty="0" smtClean="0"/>
              <a:t>Earn credits at a top </a:t>
            </a:r>
            <a:r>
              <a:rPr lang="en-US" dirty="0" err="1" smtClean="0"/>
              <a:t>uni</a:t>
            </a:r>
            <a:r>
              <a:rPr lang="en-US" dirty="0" smtClean="0"/>
              <a:t> while experiencing beautiful Aarhus and making new friends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/>
              <a:t>What else? </a:t>
            </a:r>
            <a:r>
              <a:rPr lang="en-US" dirty="0"/>
              <a:t>Be </a:t>
            </a:r>
            <a:r>
              <a:rPr lang="en-US" dirty="0" smtClean="0"/>
              <a:t>prepared: Bring </a:t>
            </a:r>
            <a:r>
              <a:rPr lang="en-US" dirty="0"/>
              <a:t>your laptop and a warm coat (parka style). </a:t>
            </a:r>
            <a:r>
              <a:rPr lang="en-US" dirty="0" smtClean="0"/>
              <a:t>Imagine you were </a:t>
            </a:r>
            <a:r>
              <a:rPr lang="en-US" dirty="0"/>
              <a:t>going </a:t>
            </a:r>
            <a:r>
              <a:rPr lang="en-US" dirty="0" smtClean="0"/>
              <a:t>skiing and pack for that. 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algn="ctr"/>
            <a:endParaRPr lang="en-US" b="1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3" y="741320"/>
            <a:ext cx="4299456" cy="132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&lt;/prefix&gt;&#10;    &lt;value style=&quot;font-weight: bold; text-transform: uppercase;&quot;&gt;%SD_OFF_LogoNiveau1%&lt;/value&gt;&#10;    &lt;postfix&gt;&lt;/postfix&gt;&#10;  &lt;/element&gt;&#10;  &lt;element&gt;&#10;    &lt;prefix&gt;&amp;#11;&lt;/prefix&gt;&#10;    &lt;value&gt;%SD_OFF_LogoNiveau2%&lt;/value&gt;&#10;    &lt;postfix&gt;&lt;/postfix&gt;&#10;  &lt;/element&gt;&#10;  &lt;element&gt;&#10;    &lt;prefix&gt;&amp;#11;&lt;/prefix&gt;&#10;    &lt;value&gt;%SD_OFF_LogoNiveau3%&lt;/value&gt;&#10;    &lt;postfix&gt;&lt;/postfix&gt;&#10;  &lt;/element&gt;&#10;&lt;/content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&lt;/prefix&gt;&#10;    &lt;value style=&quot;font-weight: bold; text-transform: uppercase;&quot;&gt;%SD_OFF_LogoNiveau1%&lt;/value&gt;&#10;    &lt;postfix&gt;&lt;/postfix&gt;&#10;  &lt;/element&gt;&#10;  &lt;element&gt;&#10;    &lt;prefix&gt;&amp;#11;&lt;/prefix&gt;&#10;    &lt;value&gt;%SD_OFF_LogoNiveau2%&lt;/value&gt;&#10;    &lt;postfix&gt;&lt;/postfix&gt;&#10;  &lt;/element&gt;&#10;  &lt;element&gt;&#10;    &lt;prefix&gt;&amp;#11;&lt;/prefix&gt;&#10;    &lt;value&gt;%SD_OFF_LogoNiveau3%&lt;/value&gt;&#10;    &lt;postfix&gt;&lt;/postfix&gt;&#10;  &lt;/element&gt;&#10;&lt;/content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&lt;/prefix&gt;&#10;    &lt;value style=&quot;font-weight: bold; text-transform: uppercase;&quot;&gt;%SD_OFF_LogoNiveau1%&lt;/value&gt;&#10;    &lt;postfix&gt;&lt;/postfix&gt;&#10;  &lt;/element&gt;&#10;  &lt;element&gt;&#10;    &lt;prefix&gt;&amp;#11;&lt;/prefix&gt;&#10;    &lt;value&gt;%SD_OFF_LogoNiveau2%&lt;/value&gt;&#10;    &lt;postfix&gt;&lt;/postfix&gt;&#10;  &lt;/element&gt;&#10;  &lt;element&gt;&#10;    &lt;prefix&gt;&amp;#11;&lt;/prefix&gt;&#10;    &lt;value&gt;%SD_OFF_LogoNiveau3%&lt;/value&gt;&#10;    &lt;postfix&gt;&lt;/postfix&gt;&#10;  &lt;/element&gt;&#10;&lt;/content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&lt;/prefix&gt;&#10;    &lt;value style=&quot;font-weight: bold; text-transform: uppercase;&quot;&gt;%SD_OFF_LogoNiveau1%&lt;/value&gt;&#10;    &lt;postfix&gt;&lt;/postfix&gt;&#10;  &lt;/element&gt;&#10;  &lt;element&gt;&#10;    &lt;prefix&gt;&amp;#11;&lt;/prefix&gt;&#10;    &lt;value&gt;%SD_OFF_LogoNiveau2%&lt;/value&gt;&#10;    &lt;postfix&gt;&lt;/postfix&gt;&#10;  &lt;/element&gt;&#10;  &lt;element&gt;&#10;    &lt;prefix&gt;&amp;#11;&lt;/prefix&gt;&#10;    &lt;value&gt;%SD_OFF_LogoNiveau3%&lt;/value&gt;&#10;    &lt;postfix&gt;&lt;/postfix&gt;&#10;  &lt;/element&gt;&#10;&lt;/content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&lt;/prefix&gt;&#10;    &lt;value style=&quot;font-weight: bold; text-transform: uppercase;&quot;&gt;%SD_OFF_LogoNiveau1%&lt;/value&gt;&#10;    &lt;postfix&gt;&lt;/postfix&gt;&#10;  &lt;/element&gt;&#10;  &lt;element&gt;&#10;    &lt;prefix&gt;&amp;#11;&lt;/prefix&gt;&#10;    &lt;value&gt;%SD_OFF_LogoNiveau2%&lt;/value&gt;&#10;    &lt;postfix&gt;&lt;/postfix&gt;&#10;  &lt;/element&gt;&#10;  &lt;element&gt;&#10;    &lt;prefix&gt;&amp;#11;&lt;/prefix&gt;&#10;    &lt;value&gt;%SD_OFF_LogoNiveau3%&lt;/value&gt;&#10;    &lt;postfix&gt;&lt;/postfix&gt;&#10;  &lt;/element&gt;&#10;&lt;/content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ENT" val="&lt;content&gt;&#10;  &lt;element&gt;&#10;    &lt;prefix&gt;&lt;/prefix&gt;&#10;    &lt;value style=&quot;font-weight: bold; text-transform: uppercase;&quot;&gt;%SD_OFF_LogoNiveau1%&lt;/value&gt;&#10;    &lt;postfix&gt;&lt;/postfix&gt;&#10;  &lt;/element&gt;&#10;  &lt;element&gt;&#10;    &lt;prefix&gt;&amp;#11;&lt;/prefix&gt;&#10;    &lt;value&gt;%SD_OFF_LogoNiveau2%&lt;/value&gt;&#10;    &lt;postfix&gt;&lt;/postfix&gt;&#10;  &lt;/element&gt;&#10;  &lt;element&gt;&#10;    &lt;prefix&gt;&amp;#11;&lt;/prefix&gt;&#10;    &lt;value&gt;%SD_OFF_LogoNiveau3%&lt;/value&gt;&#10;    &lt;postfix&gt;&lt;/postfix&gt;&#10;  &lt;/element&gt;&#10;&lt;/content&gt;"/>
</p:tagLst>
</file>

<file path=ppt/theme/theme1.xml><?xml version="1.0" encoding="utf-8"?>
<a:theme xmlns:a="http://schemas.openxmlformats.org/drawingml/2006/main" name="AU BSS Template 16-9">
  <a:themeElements>
    <a:clrScheme name="01 AU Blue">
      <a:dk1>
        <a:srgbClr val="000000"/>
      </a:dk1>
      <a:lt1>
        <a:srgbClr val="FFFFFF"/>
      </a:lt1>
      <a:dk2>
        <a:srgbClr val="0A1449"/>
      </a:dk2>
      <a:lt2>
        <a:srgbClr val="102970"/>
      </a:lt2>
      <a:accent1>
        <a:srgbClr val="0A144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BSS Template 16-9.potx" id="{CEB26423-1D2C-417C-AD34-AAA1F78378B2}" vid="{B936A957-B890-48A5-9340-A60AA47412E2}"/>
    </a:ext>
  </a:extLst>
</a:theme>
</file>

<file path=ppt/theme/theme2.xml><?xml version="1.0" encoding="utf-8"?>
<a:theme xmlns:a="http://schemas.openxmlformats.org/drawingml/2006/main" name="Aarhus-BSS-EN">
  <a:themeElements>
    <a:clrScheme name="01 AU Blue">
      <a:dk1>
        <a:srgbClr val="000000"/>
      </a:dk1>
      <a:lt1>
        <a:srgbClr val="FFFFFF"/>
      </a:lt1>
      <a:dk2>
        <a:srgbClr val="0A1449"/>
      </a:dk2>
      <a:lt2>
        <a:srgbClr val="102970"/>
      </a:lt2>
      <a:accent1>
        <a:srgbClr val="0A144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234782DB-C278-45E6-928C-2AB72BED65C7}" vid="{F0A7CC2E-FEA1-4778-96E3-ADB5CB336C60}"/>
    </a:ext>
  </a:extLst>
</a:theme>
</file>

<file path=ppt/theme/theme3.xml><?xml version="1.0" encoding="utf-8"?>
<a:theme xmlns:a="http://schemas.openxmlformats.org/drawingml/2006/main" name="1_Aarhus-BSS-EN">
  <a:themeElements>
    <a:clrScheme name="01 AU Blue">
      <a:dk1>
        <a:srgbClr val="000000"/>
      </a:dk1>
      <a:lt1>
        <a:srgbClr val="FFFFFF"/>
      </a:lt1>
      <a:dk2>
        <a:srgbClr val="0A1449"/>
      </a:dk2>
      <a:lt2>
        <a:srgbClr val="102970"/>
      </a:lt2>
      <a:accent1>
        <a:srgbClr val="0A144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234782DB-C278-45E6-928C-2AB72BED65C7}" vid="{F0A7CC2E-FEA1-4778-96E3-ADB5CB336C60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 BSS Template 16-9</Template>
  <TotalTime>1844</TotalTime>
  <Words>782</Words>
  <Application>Microsoft Office PowerPoint</Application>
  <PresentationFormat>On-screen Show (16:9)</PresentationFormat>
  <Paragraphs>165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AU Peto</vt:lpstr>
      <vt:lpstr>Wingdings 3</vt:lpstr>
      <vt:lpstr>AU Passata Light</vt:lpstr>
      <vt:lpstr>Calibri</vt:lpstr>
      <vt:lpstr>Wingdings</vt:lpstr>
      <vt:lpstr>AU Passata</vt:lpstr>
      <vt:lpstr>AU Logo</vt:lpstr>
      <vt:lpstr>AU BSS Template 16-9</vt:lpstr>
      <vt:lpstr>Aarhus-BSS-EN</vt:lpstr>
      <vt:lpstr>1_Aarhus-BSS-EN</vt:lpstr>
      <vt:lpstr>Aarhus bss  winter school and more  by Katrine Rosenbeck, Aarhus BSS International </vt:lpstr>
      <vt:lpstr>Aarhus university</vt:lpstr>
      <vt:lpstr>Aarhus bss, Aarhus university</vt:lpstr>
      <vt:lpstr>Rankings and accreditations</vt:lpstr>
      <vt:lpstr>campus</vt:lpstr>
      <vt:lpstr>PowerPoint Presentation</vt:lpstr>
      <vt:lpstr>PowerPoint Presentation</vt:lpstr>
      <vt:lpstr>Exchange at aArhus bss</vt:lpstr>
      <vt:lpstr>Aarhus Bss winter school</vt:lpstr>
      <vt:lpstr> Climate law – international and EU law in context </vt:lpstr>
      <vt:lpstr>Branding and advertising in complex markets</vt:lpstr>
      <vt:lpstr>Danish and European Business in a Global Perspective</vt:lpstr>
      <vt:lpstr>Course info</vt:lpstr>
      <vt:lpstr>2018 winter school – social programme</vt:lpstr>
      <vt:lpstr>DENMARK</vt:lpstr>
      <vt:lpstr>Summer </vt:lpstr>
      <vt:lpstr>Winter</vt:lpstr>
      <vt:lpstr>Aarhus</vt:lpstr>
      <vt:lpstr>Aarhus</vt:lpstr>
      <vt:lpstr>Budget (monthly)</vt:lpstr>
      <vt:lpstr>What’s it like? </vt:lpstr>
      <vt:lpstr>PowerPoint Presentation</vt:lpstr>
    </vt:vector>
  </TitlesOfParts>
  <Company>Aarhus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Hammerschmidt</dc:creator>
  <cp:lastModifiedBy>Katrine Breum Rosenbeck</cp:lastModifiedBy>
  <cp:revision>137</cp:revision>
  <dcterms:created xsi:type="dcterms:W3CDTF">2016-09-26T11:16:41Z</dcterms:created>
  <dcterms:modified xsi:type="dcterms:W3CDTF">2017-10-05T08:02:40Z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SD_ShowDocumentInfo">
    <vt:lpwstr>True</vt:lpwstr>
  </property>
  <property fmtid="{D5CDD505-2E9C-101B-9397-08002B2CF9AE}" pid="4" name="SD_DocumentLanguageString">
    <vt:lpwstr>English (United Kingdom)</vt:lpwstr>
  </property>
  <property fmtid="{D5CDD505-2E9C-101B-9397-08002B2CF9AE}" pid="5" name="SD_CtlText_Usersettings_Userprofile">
    <vt:lpwstr>Laura</vt:lpwstr>
  </property>
  <property fmtid="{D5CDD505-2E9C-101B-9397-08002B2CF9AE}" pid="6" name="SD_DocumentLanguage">
    <vt:lpwstr>en-GB</vt:lpwstr>
  </property>
  <property fmtid="{D5CDD505-2E9C-101B-9397-08002B2CF9AE}" pid="7" name="sdDocumentDate">
    <vt:lpwstr>42639</vt:lpwstr>
  </property>
  <property fmtid="{D5CDD505-2E9C-101B-9397-08002B2CF9AE}" pid="8" name="sdDocumentDateFormat">
    <vt:lpwstr>en-GB:dd MMMM yyyy</vt:lpwstr>
  </property>
  <property fmtid="{D5CDD505-2E9C-101B-9397-08002B2CF9AE}" pid="9" name="SD_CtlText_Generelt_Event">
    <vt:lpwstr/>
  </property>
  <property fmtid="{D5CDD505-2E9C-101B-9397-08002B2CF9AE}" pid="10" name="SD_UserprofileName">
    <vt:lpwstr>Laura</vt:lpwstr>
  </property>
  <property fmtid="{D5CDD505-2E9C-101B-9397-08002B2CF9AE}" pid="11" name="SD_USR_Enhedsnummer">
    <vt:lpwstr>3090</vt:lpwstr>
  </property>
  <property fmtid="{D5CDD505-2E9C-101B-9397-08002B2CF9AE}" pid="12" name="SD_RedigerEnhedsinfo">
    <vt:lpwstr>Ja</vt:lpwstr>
  </property>
  <property fmtid="{D5CDD505-2E9C-101B-9397-08002B2CF9AE}" pid="13" name="SD_USR_RetursvarEmneId">
    <vt:lpwstr/>
  </property>
  <property fmtid="{D5CDD505-2E9C-101B-9397-08002B2CF9AE}" pid="14" name="SD_USR_Name">
    <vt:lpwstr>Laura Hammerschmidt</vt:lpwstr>
  </property>
  <property fmtid="{D5CDD505-2E9C-101B-9397-08002B2CF9AE}" pid="15" name="SD_USR_Title">
    <vt:lpwstr>International Coordinator</vt:lpwstr>
  </property>
  <property fmtid="{D5CDD505-2E9C-101B-9397-08002B2CF9AE}" pid="16" name="SD_USR_DirectPhone">
    <vt:lpwstr>8715 2493</vt:lpwstr>
  </property>
  <property fmtid="{D5CDD505-2E9C-101B-9397-08002B2CF9AE}" pid="17" name="SD_USR_Personsøger">
    <vt:lpwstr/>
  </property>
  <property fmtid="{D5CDD505-2E9C-101B-9397-08002B2CF9AE}" pid="18" name="SD_USR_PrivatePhone">
    <vt:lpwstr/>
  </property>
  <property fmtid="{D5CDD505-2E9C-101B-9397-08002B2CF9AE}" pid="19" name="SD_USR_Mobile">
    <vt:lpwstr/>
  </property>
  <property fmtid="{D5CDD505-2E9C-101B-9397-08002B2CF9AE}" pid="20" name="SD_USR_DirectFax">
    <vt:lpwstr/>
  </property>
  <property fmtid="{D5CDD505-2E9C-101B-9397-08002B2CF9AE}" pid="21" name="SD_USR_Email">
    <vt:lpwstr>lahj@au.dk</vt:lpwstr>
  </property>
  <property fmtid="{D5CDD505-2E9C-101B-9397-08002B2CF9AE}" pid="22" name="SD_USR_www">
    <vt:lpwstr/>
  </property>
  <property fmtid="{D5CDD505-2E9C-101B-9397-08002B2CF9AE}" pid="23" name="SD_USR_Department">
    <vt:lpwstr>Aarhus BSS International</vt:lpwstr>
  </property>
  <property fmtid="{D5CDD505-2E9C-101B-9397-08002B2CF9AE}" pid="24" name="SD_Logofarve">
    <vt:lpwstr>Blåt</vt:lpwstr>
  </property>
  <property fmtid="{D5CDD505-2E9C-101B-9397-08002B2CF9AE}" pid="25" name="SD_OFF_Name">
    <vt:lpwstr>Aarhus BSS International</vt:lpwstr>
  </property>
  <property fmtid="{D5CDD505-2E9C-101B-9397-08002B2CF9AE}" pid="26" name="SD_OFF_OfficeID">
    <vt:lpwstr>Taasingegade 3, 8000 Aarhus C, Denmark</vt:lpwstr>
  </property>
  <property fmtid="{D5CDD505-2E9C-101B-9397-08002B2CF9AE}" pid="27" name="SD_OFF_Phone">
    <vt:lpwstr/>
  </property>
  <property fmtid="{D5CDD505-2E9C-101B-9397-08002B2CF9AE}" pid="28" name="SD_OFF_Fax">
    <vt:lpwstr/>
  </property>
  <property fmtid="{D5CDD505-2E9C-101B-9397-08002B2CF9AE}" pid="29" name="SD_OFF_Email">
    <vt:lpwstr/>
  </property>
  <property fmtid="{D5CDD505-2E9C-101B-9397-08002B2CF9AE}" pid="30" name="SD_OFF_OfficeWww">
    <vt:lpwstr/>
  </property>
  <property fmtid="{D5CDD505-2E9C-101B-9397-08002B2CF9AE}" pid="31" name="SD_USR_EAN">
    <vt:lpwstr/>
  </property>
  <property fmtid="{D5CDD505-2E9C-101B-9397-08002B2CF9AE}" pid="32" name="SD_OFF_Sted">
    <vt:lpwstr/>
  </property>
  <property fmtid="{D5CDD505-2E9C-101B-9397-08002B2CF9AE}" pid="33" name="SD_OFF_CvrNr">
    <vt:lpwstr/>
  </property>
  <property fmtid="{D5CDD505-2E9C-101B-9397-08002B2CF9AE}" pid="34" name="SD_USR_Pnr">
    <vt:lpwstr/>
  </property>
  <property fmtid="{D5CDD505-2E9C-101B-9397-08002B2CF9AE}" pid="35" name="DocumentInfoFinished">
    <vt:lpwstr>True</vt:lpwstr>
  </property>
</Properties>
</file>